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43"/>
  </p:notesMasterIdLst>
  <p:sldIdLst>
    <p:sldId id="555" r:id="rId4"/>
    <p:sldId id="556" r:id="rId5"/>
    <p:sldId id="298" r:id="rId6"/>
    <p:sldId id="584" r:id="rId7"/>
    <p:sldId id="586" r:id="rId8"/>
    <p:sldId id="300" r:id="rId9"/>
    <p:sldId id="301" r:id="rId10"/>
    <p:sldId id="567" r:id="rId11"/>
    <p:sldId id="569" r:id="rId12"/>
    <p:sldId id="571" r:id="rId13"/>
    <p:sldId id="572" r:id="rId14"/>
    <p:sldId id="573" r:id="rId15"/>
    <p:sldId id="574" r:id="rId16"/>
    <p:sldId id="575" r:id="rId17"/>
    <p:sldId id="576" r:id="rId18"/>
    <p:sldId id="580" r:id="rId19"/>
    <p:sldId id="585" r:id="rId20"/>
    <p:sldId id="579" r:id="rId21"/>
    <p:sldId id="581" r:id="rId22"/>
    <p:sldId id="302" r:id="rId23"/>
    <p:sldId id="303" r:id="rId24"/>
    <p:sldId id="304" r:id="rId25"/>
    <p:sldId id="305" r:id="rId26"/>
    <p:sldId id="582" r:id="rId27"/>
    <p:sldId id="559" r:id="rId28"/>
    <p:sldId id="583" r:id="rId29"/>
    <p:sldId id="560" r:id="rId30"/>
    <p:sldId id="561" r:id="rId31"/>
    <p:sldId id="562" r:id="rId32"/>
    <p:sldId id="588" r:id="rId33"/>
    <p:sldId id="337" r:id="rId34"/>
    <p:sldId id="558" r:id="rId35"/>
    <p:sldId id="589" r:id="rId36"/>
    <p:sldId id="590" r:id="rId37"/>
    <p:sldId id="591" r:id="rId38"/>
    <p:sldId id="563" r:id="rId39"/>
    <p:sldId id="592" r:id="rId40"/>
    <p:sldId id="565" r:id="rId41"/>
    <p:sldId id="56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9D983-D5CD-4450-BA04-9573EDEC7D2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77B96-01E9-43B5-B77E-1C021D169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86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>
            <a:extLst>
              <a:ext uri="{FF2B5EF4-FFF2-40B4-BE49-F238E27FC236}">
                <a16:creationId xmlns:a16="http://schemas.microsoft.com/office/drawing/2014/main" id="{FC4944E3-A308-42AB-8376-D3100D04E0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>
            <a:extLst>
              <a:ext uri="{FF2B5EF4-FFF2-40B4-BE49-F238E27FC236}">
                <a16:creationId xmlns:a16="http://schemas.microsoft.com/office/drawing/2014/main" id="{99B6DE92-DC10-4AFD-BA3B-B0DF61153E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64" name="灯片编号占位符 3">
            <a:extLst>
              <a:ext uri="{FF2B5EF4-FFF2-40B4-BE49-F238E27FC236}">
                <a16:creationId xmlns:a16="http://schemas.microsoft.com/office/drawing/2014/main" id="{1B6BEF49-3F16-4F45-9E5E-9F21D34027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8A8D1B-C227-48F5-A883-40619D07C22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6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CFB6D-47DD-43FA-BB6A-129E44038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E6509-AE09-428F-A0E5-892619ACF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05B83-0445-4438-B38C-53F8C091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B4BB8-4AE9-4638-A9D7-D1F7780A0E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17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50122A-3984-4C22-A5F1-1731C416F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1/4/2022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B88AD3-91C1-4BD7-9926-72E313D4D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E3145E-3F9E-43E5-BDB2-C62B3465B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8CFDE-98D8-4534-A6A2-367AECF13F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1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99A1D-1C5F-4713-97EF-0A08E0C0B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37C31-92B7-41F0-83D7-06F67BF2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DEB2-C486-4E48-88C1-5F86BBE90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3D1F5-0E67-44C1-A9B9-1F5053D20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6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CEAE4-AA54-42F7-8D4B-3975A09F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9F335-9902-41A1-8F6D-BB9147C3F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F8F63-DBDE-4ECE-A61A-1AD4AE6EC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70DF5-5E44-430F-9511-73DFC7DDA9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082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49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4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6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10607-CA75-48AE-8FDB-33C5EF6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F691-2C92-4525-941A-7D767858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10440-5AC4-470E-8692-CBA828E7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1A254-C62D-426E-B6BE-1CC2621B88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62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2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1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986397" y="578171"/>
            <a:ext cx="1949100" cy="2141211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2364667" y="2640033"/>
            <a:ext cx="7462800" cy="89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2364667" y="3552568"/>
            <a:ext cx="7462800" cy="51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algn="ctr" rtl="0">
              <a:spcBef>
                <a:spcPts val="1333"/>
              </a:spcBef>
              <a:spcAft>
                <a:spcPts val="1333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1059009" y="746737"/>
            <a:ext cx="9865569" cy="5214308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10062169" y="4833925"/>
            <a:ext cx="1085385" cy="136293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10662533" y="5726429"/>
            <a:ext cx="247560" cy="44764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450936" y="4656294"/>
            <a:ext cx="1108065" cy="128181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818716" y="3831037"/>
            <a:ext cx="371120" cy="57460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7016333" y="616327"/>
            <a:ext cx="908065" cy="285776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3772882" y="6015481"/>
            <a:ext cx="1836055" cy="89211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5746073" y="6059972"/>
            <a:ext cx="351945" cy="41635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10280983" y="889496"/>
            <a:ext cx="387165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0487272" y="822701"/>
            <a:ext cx="176571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7171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2281785" y="1406383"/>
            <a:ext cx="3939" cy="1863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053255" y="674684"/>
            <a:ext cx="10558975" cy="5828245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705895" y="466400"/>
            <a:ext cx="10750127" cy="6016339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oogle Shape;40;p4"/>
          <p:cNvGrpSpPr/>
          <p:nvPr/>
        </p:nvGrpSpPr>
        <p:grpSpPr>
          <a:xfrm>
            <a:off x="733633" y="491494"/>
            <a:ext cx="1170972" cy="83671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2285733" y="1582433"/>
            <a:ext cx="7620400" cy="36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541853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37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1219170" lvl="1" indent="-541853" algn="ctr" rtl="0"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✗"/>
              <a:defRPr sz="37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828754" lvl="2" indent="-541853" algn="ctr" rtl="0"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■"/>
              <a:defRPr sz="37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2438339" lvl="3" indent="-541853" algn="ctr" rtl="0"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●"/>
              <a:defRPr sz="37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3047924" lvl="4" indent="-541853" algn="ctr" rtl="0"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○"/>
              <a:defRPr sz="37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3657509" lvl="5" indent="-541853" algn="ctr" rtl="0"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■"/>
              <a:defRPr sz="37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4267093" lvl="6" indent="-541853" algn="ctr" rtl="0"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●"/>
              <a:defRPr sz="37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4876678" lvl="7" indent="-541853" algn="ctr" rtl="0"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○"/>
              <a:defRPr sz="37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5486263" lvl="8" indent="-541853" algn="ctr" rtl="0">
              <a:spcBef>
                <a:spcPts val="1333"/>
              </a:spcBef>
              <a:spcAft>
                <a:spcPts val="1333"/>
              </a:spcAft>
              <a:buSzPts val="2800"/>
              <a:buFont typeface="Nunito SemiBold"/>
              <a:buChar char="■"/>
              <a:defRPr sz="37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48" name="Google Shape;48;p4"/>
          <p:cNvSpPr/>
          <p:nvPr/>
        </p:nvSpPr>
        <p:spPr>
          <a:xfrm rot="-10653455">
            <a:off x="411872" y="4549353"/>
            <a:ext cx="1086664" cy="136454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11052895" y="3822455"/>
            <a:ext cx="720159" cy="352312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8345524" y="-158950"/>
            <a:ext cx="151107" cy="1272065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8612885" y="97747"/>
            <a:ext cx="107249" cy="532052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648134" y="338347"/>
            <a:ext cx="387165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679413" y="307517"/>
            <a:ext cx="176571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0507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132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81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46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4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5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5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AF0C8-071B-4985-AAF7-0FF549CED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67F4B-E608-45F6-85C3-C620DBB52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898EC-3D70-4CCD-9985-7C863F0E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09DC1-663C-4BA8-AB75-D4AA5DF34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374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54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95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41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33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277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5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3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97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232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27" y="365232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32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9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9BA1D9-3C0F-48D4-B7B9-DFE2DE04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1/4/2022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A13DF2-4475-456A-A036-7E7748FD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271CF2-EBF8-4356-88C0-7C4AF998C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E5450-C8AD-45D0-979E-B1B0BE4A09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5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541F48A-7401-4FB2-8E8A-4A93F6095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1/4/2022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8DFAFC-FB44-4EC7-865B-0849C6DE1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3D2188-AF31-469B-83BA-10871A86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91499-2DB6-4C17-B569-F1996F983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27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65A9E2E-07AD-4489-9213-6F36E9F1D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1/4/2022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6A448AD-BEFE-4CC9-AF59-CA960407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44AEA9A-5A05-4D7B-A84A-BD4F0D56B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4532-E157-4AEE-A46F-9DCCF96A22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7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>
            <a:extLst>
              <a:ext uri="{FF2B5EF4-FFF2-40B4-BE49-F238E27FC236}">
                <a16:creationId xmlns:a16="http://schemas.microsoft.com/office/drawing/2014/main" id="{3648855C-7649-4817-9761-5B2FBCC1BEBC}"/>
              </a:ext>
            </a:extLst>
          </p:cNvPr>
          <p:cNvSpPr/>
          <p:nvPr userDrawn="1"/>
        </p:nvSpPr>
        <p:spPr>
          <a:xfrm>
            <a:off x="1139974" y="1031637"/>
            <a:ext cx="9912053" cy="4285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" name="圆角矩形 5">
            <a:extLst>
              <a:ext uri="{FF2B5EF4-FFF2-40B4-BE49-F238E27FC236}">
                <a16:creationId xmlns:a16="http://schemas.microsoft.com/office/drawing/2014/main" id="{6DE37993-D46A-4D00-BEFD-1C7D82B57F5D}"/>
              </a:ext>
            </a:extLst>
          </p:cNvPr>
          <p:cNvSpPr/>
          <p:nvPr userDrawn="1"/>
        </p:nvSpPr>
        <p:spPr>
          <a:xfrm>
            <a:off x="5899919" y="6451695"/>
            <a:ext cx="392164" cy="222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FF339C8D-01BA-4932-A385-6B4D5038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29073-8FFE-4F18-B513-07581FC6638E}" type="datetime1">
              <a:rPr lang="en-US" altLang="zh-CN"/>
              <a:pPr>
                <a:defRPr/>
              </a:pPr>
              <a:t>1/4/2022</a:t>
            </a:fld>
            <a:endParaRPr lang="en-US" dirty="0"/>
          </a:p>
        </p:txBody>
      </p:sp>
      <p:sp>
        <p:nvSpPr>
          <p:cNvPr id="5" name="灯片编号占位符 8">
            <a:extLst>
              <a:ext uri="{FF2B5EF4-FFF2-40B4-BE49-F238E27FC236}">
                <a16:creationId xmlns:a16="http://schemas.microsoft.com/office/drawing/2014/main" id="{3B535DA6-7432-4CA9-8D96-CD3B588F7D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674209" y="6396145"/>
            <a:ext cx="2843583" cy="365040"/>
          </a:xfrm>
        </p:spPr>
        <p:txBody>
          <a:bodyPr/>
          <a:lstStyle>
            <a:lvl1pPr algn="ctr">
              <a:defRPr smtClean="0"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94E09653-9503-4E05-8685-F3046C106B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8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26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1D31E4-A9CA-4AA5-8AA5-7BCDF69F5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1/4/2022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7BABB6-0A51-49D6-AF49-74AEE9AC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06FD4D-1591-4168-9705-AE7FC2CC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2E2D6-90AB-49C7-9DC7-44F8139119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5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A3212DFC-AF0A-4AA4-AEF8-F8F5A9501F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80" y="274575"/>
            <a:ext cx="10972641" cy="114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DCEBE3A1-4B51-40FD-AFB3-8472BFA4F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80" y="1599829"/>
            <a:ext cx="10972641" cy="452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A92F0-1693-48C1-8897-2CB6DE4D9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80" y="6356467"/>
            <a:ext cx="2845170" cy="36504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B4DA4-3245-4773-BAE1-3C55638EE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6143" y="6356467"/>
            <a:ext cx="3859715" cy="36504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dirty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B8F5C-D143-46E5-ADFE-50EA198CA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150" y="6356467"/>
            <a:ext cx="2845170" cy="36504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377AB63-16DA-4287-9267-7543649C3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9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7369" rtl="0" fontAlgn="base">
        <a:spcBef>
          <a:spcPct val="0"/>
        </a:spcBef>
        <a:spcAft>
          <a:spcPct val="0"/>
        </a:spcAft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369" rtl="0" fontAlgn="base">
        <a:spcBef>
          <a:spcPct val="0"/>
        </a:spcBef>
        <a:spcAft>
          <a:spcPct val="0"/>
        </a:spcAft>
        <a:defRPr sz="5899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1217369" rtl="0" fontAlgn="base">
        <a:spcBef>
          <a:spcPct val="0"/>
        </a:spcBef>
        <a:spcAft>
          <a:spcPct val="0"/>
        </a:spcAft>
        <a:defRPr sz="5899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1217369" rtl="0" fontAlgn="base">
        <a:spcBef>
          <a:spcPct val="0"/>
        </a:spcBef>
        <a:spcAft>
          <a:spcPct val="0"/>
        </a:spcAft>
        <a:defRPr sz="5899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1217369" rtl="0" fontAlgn="base">
        <a:spcBef>
          <a:spcPct val="0"/>
        </a:spcBef>
        <a:spcAft>
          <a:spcPct val="0"/>
        </a:spcAft>
        <a:defRPr sz="5899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109" algn="ctr" defTabSz="1217369" rtl="0" fontAlgn="base">
        <a:spcBef>
          <a:spcPct val="0"/>
        </a:spcBef>
        <a:spcAft>
          <a:spcPct val="0"/>
        </a:spcAft>
        <a:defRPr sz="5899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217" algn="ctr" defTabSz="1217369" rtl="0" fontAlgn="base">
        <a:spcBef>
          <a:spcPct val="0"/>
        </a:spcBef>
        <a:spcAft>
          <a:spcPct val="0"/>
        </a:spcAft>
        <a:defRPr sz="5899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326" algn="ctr" defTabSz="1217369" rtl="0" fontAlgn="base">
        <a:spcBef>
          <a:spcPct val="0"/>
        </a:spcBef>
        <a:spcAft>
          <a:spcPct val="0"/>
        </a:spcAft>
        <a:defRPr sz="5899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434" algn="ctr" defTabSz="1217369" rtl="0" fontAlgn="base">
        <a:spcBef>
          <a:spcPct val="0"/>
        </a:spcBef>
        <a:spcAft>
          <a:spcPct val="0"/>
        </a:spcAft>
        <a:defRPr sz="5899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5522" indent="-455522" algn="l" defTabSz="1217369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88815" indent="-379337" algn="l" defTabSz="1217369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2109" indent="-303152" algn="l" defTabSz="1217369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1587" indent="-303152" algn="l" defTabSz="1217369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1065" indent="-303152" algn="l" defTabSz="1217369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4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7A4935-4F25-46F2-91A4-6F330BA8A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" y="1588"/>
            <a:ext cx="12187592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C2CD072-B967-4554-9791-B99505FBB0A0}"/>
              </a:ext>
            </a:extLst>
          </p:cNvPr>
          <p:cNvSpPr txBox="1">
            <a:spLocks/>
          </p:cNvSpPr>
          <p:nvPr/>
        </p:nvSpPr>
        <p:spPr>
          <a:xfrm>
            <a:off x="2588692" y="1219200"/>
            <a:ext cx="8224321" cy="2210594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926">
              <a:defRPr/>
            </a:pPr>
            <a:r>
              <a:rPr lang="en-US" sz="3999" b="1" dirty="0">
                <a:ln w="10541" cmpd="sng">
                  <a:solidFill>
                    <a:srgbClr val="FFCA0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ÔN TẬP LỊCH SỬ - ĐỊA LÍ 6</a:t>
            </a:r>
          </a:p>
          <a:p>
            <a:pPr defTabSz="1218926">
              <a:defRPr/>
            </a:pPr>
            <a:r>
              <a:rPr lang="en-US" sz="3999" b="1" dirty="0">
                <a:ln w="10541" cmpd="sng">
                  <a:solidFill>
                    <a:srgbClr val="FFCA0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CUỐI HỌC KÌ 1</a:t>
            </a:r>
          </a:p>
        </p:txBody>
      </p:sp>
    </p:spTree>
    <p:extLst>
      <p:ext uri="{BB962C8B-B14F-4D97-AF65-F5344CB8AC3E}">
        <p14:creationId xmlns:p14="http://schemas.microsoft.com/office/powerpoint/2010/main" val="2921898678"/>
      </p:ext>
    </p:extLst>
  </p:cSld>
  <p:clrMapOvr>
    <a:masterClrMapping/>
  </p:clrMapOvr>
  <p:transition spd="slow" advClick="0" advTm="1000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73D820-8687-410B-BEFE-895DCBA7EF9E}"/>
              </a:ext>
            </a:extLst>
          </p:cNvPr>
          <p:cNvSpPr/>
          <p:nvPr/>
        </p:nvSpPr>
        <p:spPr>
          <a:xfrm>
            <a:off x="953728" y="412954"/>
            <a:ext cx="10747941" cy="1283324"/>
          </a:xfrm>
          <a:prstGeom prst="roundRect">
            <a:avLst/>
          </a:prstGeom>
          <a:solidFill>
            <a:srgbClr val="FFFFE5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9: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DED3DA-031C-436C-9A9C-1BCF29EB6AB5}"/>
              </a:ext>
            </a:extLst>
          </p:cNvPr>
          <p:cNvSpPr/>
          <p:nvPr/>
        </p:nvSpPr>
        <p:spPr>
          <a:xfrm>
            <a:off x="1071716" y="2012540"/>
            <a:ext cx="4866967" cy="1136852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dông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lốc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386339-F40F-4388-87D4-A6A6F1FA2EB7}"/>
              </a:ext>
            </a:extLst>
          </p:cNvPr>
          <p:cNvSpPr/>
          <p:nvPr/>
        </p:nvSpPr>
        <p:spPr>
          <a:xfrm>
            <a:off x="6481596" y="3931194"/>
            <a:ext cx="4866969" cy="1042219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lụt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1F5BA-BDD0-4655-8043-577C445D6CB9}"/>
              </a:ext>
            </a:extLst>
          </p:cNvPr>
          <p:cNvSpPr/>
          <p:nvPr/>
        </p:nvSpPr>
        <p:spPr>
          <a:xfrm>
            <a:off x="1150374" y="3883877"/>
            <a:ext cx="4788309" cy="1136852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2393B7-B917-46F0-8DC2-A09F718C25D9}"/>
              </a:ext>
            </a:extLst>
          </p:cNvPr>
          <p:cNvSpPr/>
          <p:nvPr/>
        </p:nvSpPr>
        <p:spPr>
          <a:xfrm>
            <a:off x="6481596" y="2075966"/>
            <a:ext cx="4788308" cy="104222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sạt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lở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0.46068 -0.0099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4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5C02C3-588C-4949-8F20-7025F1A423F2}"/>
              </a:ext>
            </a:extLst>
          </p:cNvPr>
          <p:cNvSpPr/>
          <p:nvPr/>
        </p:nvSpPr>
        <p:spPr>
          <a:xfrm>
            <a:off x="781878" y="331303"/>
            <a:ext cx="11251096" cy="32202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21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23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24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22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91C9E4F-5B6E-4EC7-82B5-1CE89825B676}"/>
              </a:ext>
            </a:extLst>
          </p:cNvPr>
          <p:cNvSpPr/>
          <p:nvPr/>
        </p:nvSpPr>
        <p:spPr>
          <a:xfrm>
            <a:off x="781878" y="3750365"/>
            <a:ext cx="11251096" cy="31076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50000"/>
              </a:lnSpc>
            </a:pPr>
            <a:r>
              <a:rPr lang="en-US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So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quỹ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nghiêng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endParaRPr lang="en-US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23</a:t>
            </a:r>
            <a:r>
              <a:rPr lang="en-US" sz="2800" baseline="30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27’.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56</a:t>
            </a:r>
            <a:r>
              <a:rPr lang="en-US" sz="2800" baseline="30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27’.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66</a:t>
            </a:r>
            <a:r>
              <a:rPr lang="en-US" sz="2800" baseline="30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33’.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32</a:t>
            </a:r>
            <a:r>
              <a:rPr lang="en-US" sz="2800" baseline="30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27’.</a:t>
            </a:r>
          </a:p>
        </p:txBody>
      </p:sp>
    </p:spTree>
    <p:extLst>
      <p:ext uri="{BB962C8B-B14F-4D97-AF65-F5344CB8AC3E}">
        <p14:creationId xmlns:p14="http://schemas.microsoft.com/office/powerpoint/2010/main" val="55540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D81788-5468-4B17-BEEF-9BCC1ED828D9}"/>
              </a:ext>
            </a:extLst>
          </p:cNvPr>
          <p:cNvSpPr/>
          <p:nvPr/>
        </p:nvSpPr>
        <p:spPr>
          <a:xfrm>
            <a:off x="874643" y="238538"/>
            <a:ext cx="9965635" cy="3405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Xích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2241F7-068C-4034-AE1E-C676ECE0A706}"/>
              </a:ext>
            </a:extLst>
          </p:cNvPr>
          <p:cNvSpPr/>
          <p:nvPr/>
        </p:nvSpPr>
        <p:spPr>
          <a:xfrm>
            <a:off x="874643" y="3750366"/>
            <a:ext cx="10204174" cy="2869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50000"/>
              </a:lnSpc>
            </a:pP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1.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3.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2.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4.</a:t>
            </a:r>
          </a:p>
        </p:txBody>
      </p:sp>
    </p:spTree>
    <p:extLst>
      <p:ext uri="{BB962C8B-B14F-4D97-AF65-F5344CB8AC3E}">
        <p14:creationId xmlns:p14="http://schemas.microsoft.com/office/powerpoint/2010/main" val="236308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B652D1-62C3-481C-804D-972EB966031C}"/>
              </a:ext>
            </a:extLst>
          </p:cNvPr>
          <p:cNvSpPr/>
          <p:nvPr/>
        </p:nvSpPr>
        <p:spPr>
          <a:xfrm>
            <a:off x="755374" y="159026"/>
            <a:ext cx="10681252" cy="31540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14.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mảng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9.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6.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8.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7.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105112-2EE9-4E0F-BF23-B16EC2B963C1}"/>
              </a:ext>
            </a:extLst>
          </p:cNvPr>
          <p:cNvSpPr/>
          <p:nvPr/>
        </p:nvSpPr>
        <p:spPr>
          <a:xfrm>
            <a:off x="755374" y="3723860"/>
            <a:ext cx="10681252" cy="28227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50000"/>
              </a:lnSpc>
            </a:pP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15.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Vành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đai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lửa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endParaRPr lang="en-US" sz="2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31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F4DEDB-BD94-42F4-9C96-FD81A6CF1C6F}"/>
              </a:ext>
            </a:extLst>
          </p:cNvPr>
          <p:cNvSpPr/>
          <p:nvPr/>
        </p:nvSpPr>
        <p:spPr>
          <a:xfrm>
            <a:off x="954157" y="291548"/>
            <a:ext cx="10177669" cy="25974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16: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A. 100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B. 1000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C. 10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D. 200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5DE3E9-74BC-41A1-8B1E-05B4F5EA071A}"/>
              </a:ext>
            </a:extLst>
          </p:cNvPr>
          <p:cNvSpPr/>
          <p:nvPr/>
        </p:nvSpPr>
        <p:spPr>
          <a:xfrm>
            <a:off x="1152939" y="3657600"/>
            <a:ext cx="10177669" cy="3074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17: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A.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endParaRPr lang="en-US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B.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</a:t>
            </a:r>
            <a:endParaRPr lang="en-US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C.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di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endParaRPr lang="en-US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D.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endParaRPr lang="en-US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83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B16213-59BF-4C59-A6EE-8248E1E03B96}"/>
              </a:ext>
            </a:extLst>
          </p:cNvPr>
          <p:cNvSpPr/>
          <p:nvPr/>
        </p:nvSpPr>
        <p:spPr>
          <a:xfrm>
            <a:off x="887896" y="185530"/>
            <a:ext cx="10813774" cy="2968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18: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A.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B.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C.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D.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3D60AD-9AAF-4170-86BA-AC207F190741}"/>
              </a:ext>
            </a:extLst>
          </p:cNvPr>
          <p:cNvSpPr/>
          <p:nvPr/>
        </p:nvSpPr>
        <p:spPr>
          <a:xfrm>
            <a:off x="887896" y="3829878"/>
            <a:ext cx="10813774" cy="26173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19: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A. 2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endParaRPr lang="en-US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B. 3, 5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endParaRPr lang="en-US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C. 4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endParaRPr lang="en-US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D. 15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endParaRPr lang="en-US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1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F816A44-0D10-4C24-AB7A-9C41F65B87B3}"/>
              </a:ext>
            </a:extLst>
          </p:cNvPr>
          <p:cNvSpPr txBox="1"/>
          <p:nvPr/>
        </p:nvSpPr>
        <p:spPr>
          <a:xfrm>
            <a:off x="1020417" y="3833336"/>
            <a:ext cx="114101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7030A0"/>
                </a:solidFill>
              </a:rPr>
              <a:t>Câu </a:t>
            </a:r>
            <a:r>
              <a:rPr lang="en-US" sz="2800" dirty="0">
                <a:solidFill>
                  <a:srgbClr val="7030A0"/>
                </a:solidFill>
              </a:rPr>
              <a:t>21</a:t>
            </a:r>
            <a:r>
              <a:rPr lang="vi-VN" sz="2800" dirty="0">
                <a:solidFill>
                  <a:srgbClr val="7030A0"/>
                </a:solidFill>
              </a:rPr>
              <a:t>. Ở Ai Cập, người đứng đầu nhà nước được gọi là</a:t>
            </a:r>
          </a:p>
          <a:p>
            <a:r>
              <a:rPr lang="vi-VN" sz="2800" dirty="0">
                <a:solidFill>
                  <a:srgbClr val="7030A0"/>
                </a:solidFill>
              </a:rPr>
              <a:t>A. Pha-ra-ông.</a:t>
            </a:r>
          </a:p>
          <a:p>
            <a:r>
              <a:rPr lang="vi-VN" sz="2800" dirty="0">
                <a:solidFill>
                  <a:srgbClr val="7030A0"/>
                </a:solidFill>
              </a:rPr>
              <a:t>B. En-xi.</a:t>
            </a:r>
          </a:p>
          <a:p>
            <a:r>
              <a:rPr lang="vi-VN" sz="2800" dirty="0">
                <a:solidFill>
                  <a:srgbClr val="7030A0"/>
                </a:solidFill>
              </a:rPr>
              <a:t>C. Thiên tử.</a:t>
            </a:r>
          </a:p>
          <a:p>
            <a:r>
              <a:rPr lang="vi-VN" sz="2800" dirty="0">
                <a:solidFill>
                  <a:srgbClr val="7030A0"/>
                </a:solidFill>
              </a:rPr>
              <a:t>D. Thiên hoàng.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6A97FC-8F70-4162-9135-DAF5847D24F4}"/>
              </a:ext>
            </a:extLst>
          </p:cNvPr>
          <p:cNvSpPr txBox="1"/>
          <p:nvPr/>
        </p:nvSpPr>
        <p:spPr>
          <a:xfrm>
            <a:off x="828259" y="638556"/>
            <a:ext cx="117944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Câu </a:t>
            </a:r>
            <a:r>
              <a:rPr lang="en-US" sz="2800" dirty="0">
                <a:solidFill>
                  <a:srgbClr val="0070C0"/>
                </a:solidFill>
              </a:rPr>
              <a:t>20</a:t>
            </a:r>
            <a:r>
              <a:rPr lang="vi-VN" sz="2800" dirty="0">
                <a:solidFill>
                  <a:srgbClr val="0070C0"/>
                </a:solidFill>
              </a:rPr>
              <a:t>. Nhà nước Ai Cập cổ đại được hình thành trên lưu vực sông</a:t>
            </a:r>
          </a:p>
          <a:p>
            <a:r>
              <a:rPr lang="vi-VN" sz="2800" dirty="0">
                <a:solidFill>
                  <a:srgbClr val="0070C0"/>
                </a:solidFill>
              </a:rPr>
              <a:t>A. Nin.</a:t>
            </a:r>
          </a:p>
          <a:p>
            <a:r>
              <a:rPr lang="vi-VN" sz="2800" dirty="0">
                <a:solidFill>
                  <a:srgbClr val="0070C0"/>
                </a:solidFill>
              </a:rPr>
              <a:t>B. Trường Giang.</a:t>
            </a:r>
          </a:p>
          <a:p>
            <a:r>
              <a:rPr lang="vi-VN" sz="2800" dirty="0">
                <a:solidFill>
                  <a:srgbClr val="0070C0"/>
                </a:solidFill>
              </a:rPr>
              <a:t>C. Ti-grơ.</a:t>
            </a:r>
          </a:p>
          <a:p>
            <a:r>
              <a:rPr lang="vi-VN" sz="2800" dirty="0">
                <a:solidFill>
                  <a:srgbClr val="0070C0"/>
                </a:solidFill>
              </a:rPr>
              <a:t>D. Ơ-phrát.</a:t>
            </a:r>
          </a:p>
        </p:txBody>
      </p:sp>
    </p:spTree>
    <p:extLst>
      <p:ext uri="{BB962C8B-B14F-4D97-AF65-F5344CB8AC3E}">
        <p14:creationId xmlns:p14="http://schemas.microsoft.com/office/powerpoint/2010/main" val="27530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923962-E2A9-4279-8413-B16D9C729522}"/>
              </a:ext>
            </a:extLst>
          </p:cNvPr>
          <p:cNvSpPr txBox="1"/>
          <p:nvPr/>
        </p:nvSpPr>
        <p:spPr>
          <a:xfrm>
            <a:off x="1417984" y="1866037"/>
            <a:ext cx="972709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Câu </a:t>
            </a:r>
            <a:r>
              <a:rPr lang="en-US" sz="2800" dirty="0">
                <a:solidFill>
                  <a:srgbClr val="0070C0"/>
                </a:solidFill>
              </a:rPr>
              <a:t>22</a:t>
            </a:r>
            <a:r>
              <a:rPr lang="vi-VN" sz="2800" dirty="0">
                <a:solidFill>
                  <a:srgbClr val="0070C0"/>
                </a:solidFill>
              </a:rPr>
              <a:t>: Vị vua nào đã thống nhất Thượng Ai Cập và Hạ Ai Cập theo truyền thuyết</a:t>
            </a:r>
          </a:p>
          <a:p>
            <a:r>
              <a:rPr lang="vi-VN" sz="2800" dirty="0">
                <a:solidFill>
                  <a:srgbClr val="0070C0"/>
                </a:solidFill>
              </a:rPr>
              <a:t>A. Vua Na-mơ</a:t>
            </a:r>
          </a:p>
          <a:p>
            <a:r>
              <a:rPr lang="vi-VN" sz="2800" dirty="0">
                <a:solidFill>
                  <a:srgbClr val="0070C0"/>
                </a:solidFill>
              </a:rPr>
              <a:t>B. Vua Tu-tan-kha-mun</a:t>
            </a:r>
          </a:p>
          <a:p>
            <a:r>
              <a:rPr lang="vi-VN" sz="2800" dirty="0">
                <a:solidFill>
                  <a:srgbClr val="0070C0"/>
                </a:solidFill>
              </a:rPr>
              <a:t>C. Vua Thớt-mo (Thutmose)</a:t>
            </a:r>
          </a:p>
          <a:p>
            <a:r>
              <a:rPr lang="vi-VN" sz="2800" dirty="0">
                <a:solidFill>
                  <a:srgbClr val="0070C0"/>
                </a:solidFill>
              </a:rPr>
              <a:t>D. Vua Ram-sét</a:t>
            </a:r>
          </a:p>
        </p:txBody>
      </p:sp>
    </p:spTree>
    <p:extLst>
      <p:ext uri="{BB962C8B-B14F-4D97-AF65-F5344CB8AC3E}">
        <p14:creationId xmlns:p14="http://schemas.microsoft.com/office/powerpoint/2010/main" val="189459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114402-7981-4931-8D38-C1BD5DA26E3B}"/>
              </a:ext>
            </a:extLst>
          </p:cNvPr>
          <p:cNvSpPr txBox="1"/>
          <p:nvPr/>
        </p:nvSpPr>
        <p:spPr>
          <a:xfrm>
            <a:off x="808382" y="335846"/>
            <a:ext cx="1095954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Câu </a:t>
            </a:r>
            <a:r>
              <a:rPr lang="en-US" sz="2800" dirty="0">
                <a:solidFill>
                  <a:srgbClr val="0070C0"/>
                </a:solidFill>
              </a:rPr>
              <a:t>23</a:t>
            </a:r>
            <a:r>
              <a:rPr lang="vi-VN" sz="2800" dirty="0">
                <a:solidFill>
                  <a:srgbClr val="0070C0"/>
                </a:solidFill>
              </a:rPr>
              <a:t>. Những con sông bồi đắp phù sa, tạo điều kiện cho các quốc gia Ai Cập và Lưỡng Hà cổ đại phát triển nền kinh tế</a:t>
            </a:r>
          </a:p>
          <a:p>
            <a:r>
              <a:rPr lang="vi-VN" sz="2800" dirty="0">
                <a:solidFill>
                  <a:srgbClr val="0070C0"/>
                </a:solidFill>
              </a:rPr>
              <a:t>A. Thương nghiệp.</a:t>
            </a:r>
          </a:p>
          <a:p>
            <a:r>
              <a:rPr lang="vi-VN" sz="2800" dirty="0">
                <a:solidFill>
                  <a:srgbClr val="0070C0"/>
                </a:solidFill>
              </a:rPr>
              <a:t>B. Thủ công nghiệp.</a:t>
            </a:r>
          </a:p>
          <a:p>
            <a:r>
              <a:rPr lang="vi-VN" sz="2800" dirty="0">
                <a:solidFill>
                  <a:srgbClr val="0070C0"/>
                </a:solidFill>
              </a:rPr>
              <a:t>C. Nông nghiệp.</a:t>
            </a:r>
          </a:p>
          <a:p>
            <a:r>
              <a:rPr lang="vi-VN" sz="2800" dirty="0">
                <a:solidFill>
                  <a:srgbClr val="0070C0"/>
                </a:solidFill>
              </a:rPr>
              <a:t>D. Dịch vụ.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6E0F4D-19D6-4256-9757-875C1641F1C0}"/>
              </a:ext>
            </a:extLst>
          </p:cNvPr>
          <p:cNvSpPr txBox="1"/>
          <p:nvPr/>
        </p:nvSpPr>
        <p:spPr>
          <a:xfrm>
            <a:off x="927653" y="3429000"/>
            <a:ext cx="1038970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7030A0"/>
                </a:solidFill>
              </a:rPr>
              <a:t>Câu </a:t>
            </a:r>
            <a:r>
              <a:rPr lang="en-US" sz="2800" dirty="0">
                <a:solidFill>
                  <a:srgbClr val="7030A0"/>
                </a:solidFill>
              </a:rPr>
              <a:t>24</a:t>
            </a:r>
            <a:r>
              <a:rPr lang="vi-VN" sz="2800" dirty="0">
                <a:solidFill>
                  <a:srgbClr val="7030A0"/>
                </a:solidFill>
              </a:rPr>
              <a:t>. Nhà nước Lưỡng Hà cổ đại được hình thành trên lưu vực sông</a:t>
            </a:r>
          </a:p>
          <a:p>
            <a:r>
              <a:rPr lang="vi-VN" sz="2800" dirty="0">
                <a:solidFill>
                  <a:srgbClr val="7030A0"/>
                </a:solidFill>
              </a:rPr>
              <a:t>A. Nin.</a:t>
            </a:r>
          </a:p>
          <a:p>
            <a:r>
              <a:rPr lang="vi-VN" sz="2800" dirty="0">
                <a:solidFill>
                  <a:srgbClr val="7030A0"/>
                </a:solidFill>
              </a:rPr>
              <a:t>B. Trường Giang và Hoàng Hà.</a:t>
            </a:r>
          </a:p>
          <a:p>
            <a:r>
              <a:rPr lang="vi-VN" sz="2800" dirty="0">
                <a:solidFill>
                  <a:srgbClr val="7030A0"/>
                </a:solidFill>
              </a:rPr>
              <a:t>C. Ti-grơ và Ơ-phrát.</a:t>
            </a:r>
          </a:p>
          <a:p>
            <a:r>
              <a:rPr lang="vi-VN" sz="2800" dirty="0">
                <a:solidFill>
                  <a:srgbClr val="7030A0"/>
                </a:solidFill>
              </a:rPr>
              <a:t>D. Hằng và Ấn.</a:t>
            </a:r>
          </a:p>
        </p:txBody>
      </p:sp>
    </p:spTree>
    <p:extLst>
      <p:ext uri="{BB962C8B-B14F-4D97-AF65-F5344CB8AC3E}">
        <p14:creationId xmlns:p14="http://schemas.microsoft.com/office/powerpoint/2010/main" val="283497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3E30A3-034C-4A67-8261-7713475812BF}"/>
              </a:ext>
            </a:extLst>
          </p:cNvPr>
          <p:cNvSpPr txBox="1"/>
          <p:nvPr/>
        </p:nvSpPr>
        <p:spPr>
          <a:xfrm>
            <a:off x="291548" y="342037"/>
            <a:ext cx="1160890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Câu </a:t>
            </a:r>
            <a:r>
              <a:rPr lang="en-US" sz="2800" dirty="0">
                <a:solidFill>
                  <a:srgbClr val="0070C0"/>
                </a:solidFill>
              </a:rPr>
              <a:t>25</a:t>
            </a:r>
            <a:r>
              <a:rPr lang="vi-VN" sz="2800" dirty="0">
                <a:solidFill>
                  <a:srgbClr val="0070C0"/>
                </a:solidFill>
              </a:rPr>
              <a:t>. Công trình nào dưới đây là một trong bảy kỳ quan thế giới cổ đại?</a:t>
            </a:r>
          </a:p>
          <a:p>
            <a:r>
              <a:rPr lang="vi-VN" sz="2800" dirty="0">
                <a:solidFill>
                  <a:srgbClr val="0070C0"/>
                </a:solidFill>
              </a:rPr>
              <a:t>A. Tượng Nhân sư ở Ai Cập.</a:t>
            </a:r>
          </a:p>
          <a:p>
            <a:r>
              <a:rPr lang="vi-VN" sz="2800" dirty="0">
                <a:solidFill>
                  <a:srgbClr val="0070C0"/>
                </a:solidFill>
              </a:rPr>
              <a:t>B. Thành Ba-bi-lon ở Lưỡng Hà.</a:t>
            </a:r>
          </a:p>
          <a:p>
            <a:r>
              <a:rPr lang="vi-VN" sz="2800" dirty="0">
                <a:solidFill>
                  <a:srgbClr val="0070C0"/>
                </a:solidFill>
              </a:rPr>
              <a:t>C. Cổng I-sơ-ta ở Lưỡng Hà.</a:t>
            </a:r>
          </a:p>
          <a:p>
            <a:r>
              <a:rPr lang="vi-VN" sz="2800" dirty="0">
                <a:solidFill>
                  <a:srgbClr val="0070C0"/>
                </a:solidFill>
              </a:rPr>
              <a:t>D. Khu lăng mộ Gi-za ở Ai Cập.</a:t>
            </a:r>
          </a:p>
        </p:txBody>
      </p:sp>
    </p:spTree>
    <p:extLst>
      <p:ext uri="{BB962C8B-B14F-4D97-AF65-F5344CB8AC3E}">
        <p14:creationId xmlns:p14="http://schemas.microsoft.com/office/powerpoint/2010/main" val="129310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0B6E40-2740-4930-BA69-DC91268F7AC5}"/>
              </a:ext>
            </a:extLst>
          </p:cNvPr>
          <p:cNvSpPr/>
          <p:nvPr/>
        </p:nvSpPr>
        <p:spPr>
          <a:xfrm>
            <a:off x="1537252" y="1981197"/>
            <a:ext cx="9329530" cy="185530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917A4D9-D228-41AF-B937-4EFED6006F68}"/>
              </a:ext>
            </a:extLst>
          </p:cNvPr>
          <p:cNvSpPr/>
          <p:nvPr/>
        </p:nvSpPr>
        <p:spPr>
          <a:xfrm>
            <a:off x="1537252" y="3949150"/>
            <a:ext cx="9495182" cy="198782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Địa</a:t>
            </a:r>
            <a:r>
              <a:rPr lang="en-US" sz="3600" dirty="0"/>
              <a:t> </a:t>
            </a:r>
            <a:r>
              <a:rPr lang="en-US" sz="3600" dirty="0" err="1"/>
              <a:t>lí</a:t>
            </a:r>
            <a:r>
              <a:rPr lang="en-US" sz="3600" dirty="0"/>
              <a:t>: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1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EEEB2-5BE7-4FB9-8301-C42390882BEF}"/>
              </a:ext>
            </a:extLst>
          </p:cNvPr>
          <p:cNvSpPr txBox="1"/>
          <p:nvPr/>
        </p:nvSpPr>
        <p:spPr>
          <a:xfrm>
            <a:off x="2981739" y="331304"/>
            <a:ext cx="6241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THI HỌC KÌ 1</a:t>
            </a:r>
          </a:p>
        </p:txBody>
      </p:sp>
    </p:spTree>
    <p:extLst>
      <p:ext uri="{BB962C8B-B14F-4D97-AF65-F5344CB8AC3E}">
        <p14:creationId xmlns:p14="http://schemas.microsoft.com/office/powerpoint/2010/main" val="356210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73D820-8687-410B-BEFE-895DCBA7EF9E}"/>
              </a:ext>
            </a:extLst>
          </p:cNvPr>
          <p:cNvSpPr/>
          <p:nvPr/>
        </p:nvSpPr>
        <p:spPr>
          <a:xfrm>
            <a:off x="953728" y="412954"/>
            <a:ext cx="10422193" cy="1002890"/>
          </a:xfrm>
          <a:prstGeom prst="roundRect">
            <a:avLst/>
          </a:prstGeom>
          <a:solidFill>
            <a:srgbClr val="FFFFE5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26: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IV TCN,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DED3DA-031C-436C-9A9C-1BCF29EB6AB5}"/>
              </a:ext>
            </a:extLst>
          </p:cNvPr>
          <p:cNvSpPr/>
          <p:nvPr/>
        </p:nvSpPr>
        <p:spPr>
          <a:xfrm>
            <a:off x="1071716" y="2012540"/>
            <a:ext cx="4866967" cy="1136852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trụ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386339-F40F-4388-87D4-A6A6F1FA2EB7}"/>
              </a:ext>
            </a:extLst>
          </p:cNvPr>
          <p:cNvSpPr/>
          <p:nvPr/>
        </p:nvSpPr>
        <p:spPr>
          <a:xfrm>
            <a:off x="1071714" y="3785420"/>
            <a:ext cx="4866969" cy="1042219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1F5BA-BDD0-4655-8043-577C445D6CB9}"/>
              </a:ext>
            </a:extLst>
          </p:cNvPr>
          <p:cNvSpPr/>
          <p:nvPr/>
        </p:nvSpPr>
        <p:spPr>
          <a:xfrm>
            <a:off x="6587614" y="2032205"/>
            <a:ext cx="4788309" cy="1136852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2393B7-B917-46F0-8DC2-A09F718C25D9}"/>
              </a:ext>
            </a:extLst>
          </p:cNvPr>
          <p:cNvSpPr/>
          <p:nvPr/>
        </p:nvSpPr>
        <p:spPr>
          <a:xfrm>
            <a:off x="6587614" y="3785419"/>
            <a:ext cx="4788308" cy="104222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62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-0.49128 0.0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7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46146 0.2687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73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73D820-8687-410B-BEFE-895DCBA7EF9E}"/>
              </a:ext>
            </a:extLst>
          </p:cNvPr>
          <p:cNvSpPr/>
          <p:nvPr/>
        </p:nvSpPr>
        <p:spPr>
          <a:xfrm>
            <a:off x="953728" y="412954"/>
            <a:ext cx="10422193" cy="1002890"/>
          </a:xfrm>
          <a:prstGeom prst="roundRect">
            <a:avLst/>
          </a:prstGeom>
          <a:solidFill>
            <a:srgbClr val="FFFFE5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27: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DED3DA-031C-436C-9A9C-1BCF29EB6AB5}"/>
              </a:ext>
            </a:extLst>
          </p:cNvPr>
          <p:cNvSpPr/>
          <p:nvPr/>
        </p:nvSpPr>
        <p:spPr>
          <a:xfrm>
            <a:off x="1071716" y="2012540"/>
            <a:ext cx="4866967" cy="1136852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Mã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386339-F40F-4388-87D4-A6A6F1FA2EB7}"/>
              </a:ext>
            </a:extLst>
          </p:cNvPr>
          <p:cNvSpPr/>
          <p:nvPr/>
        </p:nvSpPr>
        <p:spPr>
          <a:xfrm>
            <a:off x="1071714" y="3785420"/>
            <a:ext cx="4866969" cy="1042219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1F5BA-BDD0-4655-8043-577C445D6CB9}"/>
              </a:ext>
            </a:extLst>
          </p:cNvPr>
          <p:cNvSpPr/>
          <p:nvPr/>
        </p:nvSpPr>
        <p:spPr>
          <a:xfrm>
            <a:off x="6587614" y="2032205"/>
            <a:ext cx="4788309" cy="1136852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Ha-mu-ra-bi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2393B7-B917-46F0-8DC2-A09F718C25D9}"/>
              </a:ext>
            </a:extLst>
          </p:cNvPr>
          <p:cNvSpPr/>
          <p:nvPr/>
        </p:nvSpPr>
        <p:spPr>
          <a:xfrm>
            <a:off x="6587614" y="3785419"/>
            <a:ext cx="4788308" cy="104222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Ha-la-kha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5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73D820-8687-410B-BEFE-895DCBA7EF9E}"/>
              </a:ext>
            </a:extLst>
          </p:cNvPr>
          <p:cNvSpPr/>
          <p:nvPr/>
        </p:nvSpPr>
        <p:spPr>
          <a:xfrm>
            <a:off x="953728" y="412954"/>
            <a:ext cx="10422193" cy="1002890"/>
          </a:xfrm>
          <a:prstGeom prst="roundRect">
            <a:avLst/>
          </a:prstGeom>
          <a:solidFill>
            <a:srgbClr val="FFFFE5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28: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DED3DA-031C-436C-9A9C-1BCF29EB6AB5}"/>
              </a:ext>
            </a:extLst>
          </p:cNvPr>
          <p:cNvSpPr/>
          <p:nvPr/>
        </p:nvSpPr>
        <p:spPr>
          <a:xfrm>
            <a:off x="1071716" y="2012540"/>
            <a:ext cx="4866967" cy="1136852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386339-F40F-4388-87D4-A6A6F1FA2EB7}"/>
              </a:ext>
            </a:extLst>
          </p:cNvPr>
          <p:cNvSpPr/>
          <p:nvPr/>
        </p:nvSpPr>
        <p:spPr>
          <a:xfrm>
            <a:off x="1071714" y="3785420"/>
            <a:ext cx="4866969" cy="1042219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1F5BA-BDD0-4655-8043-577C445D6CB9}"/>
              </a:ext>
            </a:extLst>
          </p:cNvPr>
          <p:cNvSpPr/>
          <p:nvPr/>
        </p:nvSpPr>
        <p:spPr>
          <a:xfrm>
            <a:off x="6587614" y="2032205"/>
            <a:ext cx="4788309" cy="1136852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2393B7-B917-46F0-8DC2-A09F718C25D9}"/>
              </a:ext>
            </a:extLst>
          </p:cNvPr>
          <p:cNvSpPr/>
          <p:nvPr/>
        </p:nvSpPr>
        <p:spPr>
          <a:xfrm>
            <a:off x="6587614" y="3785419"/>
            <a:ext cx="4788308" cy="104222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6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-0.00261 0.459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73D820-8687-410B-BEFE-895DCBA7EF9E}"/>
              </a:ext>
            </a:extLst>
          </p:cNvPr>
          <p:cNvSpPr/>
          <p:nvPr/>
        </p:nvSpPr>
        <p:spPr>
          <a:xfrm>
            <a:off x="953728" y="412954"/>
            <a:ext cx="10422193" cy="1002890"/>
          </a:xfrm>
          <a:prstGeom prst="roundRect">
            <a:avLst/>
          </a:prstGeom>
          <a:solidFill>
            <a:srgbClr val="FFFFE5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29: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DED3DA-031C-436C-9A9C-1BCF29EB6AB5}"/>
              </a:ext>
            </a:extLst>
          </p:cNvPr>
          <p:cNvSpPr/>
          <p:nvPr/>
        </p:nvSpPr>
        <p:spPr>
          <a:xfrm>
            <a:off x="1071716" y="2012540"/>
            <a:ext cx="4866967" cy="1136852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Cổng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Ba-bi-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386339-F40F-4388-87D4-A6A6F1FA2EB7}"/>
              </a:ext>
            </a:extLst>
          </p:cNvPr>
          <p:cNvSpPr/>
          <p:nvPr/>
        </p:nvSpPr>
        <p:spPr>
          <a:xfrm>
            <a:off x="1071714" y="3785420"/>
            <a:ext cx="4866969" cy="1042219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Vườn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Ba-bi-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1F5BA-BDD0-4655-8043-577C445D6CB9}"/>
              </a:ext>
            </a:extLst>
          </p:cNvPr>
          <p:cNvSpPr/>
          <p:nvPr/>
        </p:nvSpPr>
        <p:spPr>
          <a:xfrm>
            <a:off x="6587614" y="2032205"/>
            <a:ext cx="4788309" cy="1136852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gỗ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2393B7-B917-46F0-8DC2-A09F718C25D9}"/>
              </a:ext>
            </a:extLst>
          </p:cNvPr>
          <p:cNvSpPr/>
          <p:nvPr/>
        </p:nvSpPr>
        <p:spPr>
          <a:xfrm>
            <a:off x="6587614" y="3785419"/>
            <a:ext cx="4788308" cy="104222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Um-ma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3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45ACAB-32CA-40F9-A54E-7378BF28DAB7}"/>
              </a:ext>
            </a:extLst>
          </p:cNvPr>
          <p:cNvSpPr txBox="1"/>
          <p:nvPr/>
        </p:nvSpPr>
        <p:spPr>
          <a:xfrm>
            <a:off x="609600" y="646837"/>
            <a:ext cx="1050897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Câu</a:t>
            </a:r>
            <a:r>
              <a:rPr lang="en-US" sz="2800" dirty="0">
                <a:solidFill>
                  <a:srgbClr val="0070C0"/>
                </a:solidFill>
              </a:rPr>
              <a:t> 30. Con </a:t>
            </a:r>
            <a:r>
              <a:rPr lang="en-US" sz="2800" dirty="0" err="1">
                <a:solidFill>
                  <a:srgbClr val="0070C0"/>
                </a:solidFill>
              </a:rPr>
              <a:t>sông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gắn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liền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với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nền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văn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hóa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khởi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nguồn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Ấn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Độ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sông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A. </a:t>
            </a:r>
            <a:r>
              <a:rPr lang="en-US" sz="2800" dirty="0" err="1">
                <a:solidFill>
                  <a:srgbClr val="0070C0"/>
                </a:solidFill>
              </a:rPr>
              <a:t>Ấn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  <a:p>
            <a:r>
              <a:rPr lang="en-US" sz="2800" dirty="0">
                <a:solidFill>
                  <a:srgbClr val="0070C0"/>
                </a:solidFill>
              </a:rPr>
              <a:t>B. </a:t>
            </a:r>
            <a:r>
              <a:rPr lang="en-US" sz="2800" dirty="0" err="1">
                <a:solidFill>
                  <a:srgbClr val="0070C0"/>
                </a:solidFill>
              </a:rPr>
              <a:t>Hằng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  <a:p>
            <a:r>
              <a:rPr lang="en-US" sz="2800" dirty="0">
                <a:solidFill>
                  <a:srgbClr val="0070C0"/>
                </a:solidFill>
              </a:rPr>
              <a:t>C. </a:t>
            </a:r>
            <a:r>
              <a:rPr lang="en-US" sz="2800" dirty="0" err="1">
                <a:solidFill>
                  <a:srgbClr val="0070C0"/>
                </a:solidFill>
              </a:rPr>
              <a:t>Gô-đa-va-ri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  <a:p>
            <a:r>
              <a:rPr lang="en-US" sz="2800" dirty="0">
                <a:solidFill>
                  <a:srgbClr val="0070C0"/>
                </a:solidFill>
              </a:rPr>
              <a:t>D. Na-ma-da.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66F096-326B-467B-B9F4-1AA663DCDD15}"/>
              </a:ext>
            </a:extLst>
          </p:cNvPr>
          <p:cNvSpPr txBox="1"/>
          <p:nvPr/>
        </p:nvSpPr>
        <p:spPr>
          <a:xfrm>
            <a:off x="755374" y="3973133"/>
            <a:ext cx="110788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7030A0"/>
                </a:solidFill>
              </a:rPr>
              <a:t>Câu </a:t>
            </a:r>
            <a:r>
              <a:rPr lang="en-US" sz="2800" dirty="0">
                <a:solidFill>
                  <a:srgbClr val="7030A0"/>
                </a:solidFill>
              </a:rPr>
              <a:t>31</a:t>
            </a:r>
            <a:r>
              <a:rPr lang="vi-VN" sz="2800" dirty="0">
                <a:solidFill>
                  <a:srgbClr val="7030A0"/>
                </a:solidFill>
              </a:rPr>
              <a:t>. Khoảng giữa thiên niên kỉ II TCN, tộc người nào đã tràn vào miền Bắc Ấn Độ?</a:t>
            </a:r>
          </a:p>
          <a:p>
            <a:r>
              <a:rPr lang="vi-VN" sz="2800" dirty="0">
                <a:solidFill>
                  <a:srgbClr val="7030A0"/>
                </a:solidFill>
              </a:rPr>
              <a:t>A. Người A-ri-a.</a:t>
            </a:r>
          </a:p>
          <a:p>
            <a:r>
              <a:rPr lang="vi-VN" sz="2800" dirty="0">
                <a:solidFill>
                  <a:srgbClr val="7030A0"/>
                </a:solidFill>
              </a:rPr>
              <a:t>B. Người Do Thái.</a:t>
            </a:r>
          </a:p>
          <a:p>
            <a:r>
              <a:rPr lang="vi-VN" sz="2800" dirty="0">
                <a:solidFill>
                  <a:srgbClr val="7030A0"/>
                </a:solidFill>
              </a:rPr>
              <a:t>C. Người Đra-vi-đa.</a:t>
            </a:r>
          </a:p>
          <a:p>
            <a:r>
              <a:rPr lang="vi-VN" sz="2800" dirty="0">
                <a:solidFill>
                  <a:srgbClr val="7030A0"/>
                </a:solidFill>
              </a:rPr>
              <a:t>D. Người Khơ-me.</a:t>
            </a:r>
          </a:p>
        </p:txBody>
      </p:sp>
    </p:spTree>
    <p:extLst>
      <p:ext uri="{BB962C8B-B14F-4D97-AF65-F5344CB8AC3E}">
        <p14:creationId xmlns:p14="http://schemas.microsoft.com/office/powerpoint/2010/main" val="263212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1EEEBD-1E79-498B-BB79-4A3349AA1E21}"/>
              </a:ext>
            </a:extLst>
          </p:cNvPr>
          <p:cNvSpPr txBox="1"/>
          <p:nvPr/>
        </p:nvSpPr>
        <p:spPr>
          <a:xfrm>
            <a:off x="808383" y="898629"/>
            <a:ext cx="1138361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Câu </a:t>
            </a:r>
            <a:r>
              <a:rPr lang="en-US" sz="2800" dirty="0">
                <a:solidFill>
                  <a:srgbClr val="0070C0"/>
                </a:solidFill>
              </a:rPr>
              <a:t>32</a:t>
            </a:r>
            <a:r>
              <a:rPr lang="vi-VN" sz="2800" dirty="0">
                <a:solidFill>
                  <a:srgbClr val="0070C0"/>
                </a:solidFill>
              </a:rPr>
              <a:t>. Sau khi vào Ấn Độ, người A-ri-a đã thiết lập chế độ</a:t>
            </a:r>
          </a:p>
          <a:p>
            <a:r>
              <a:rPr lang="vi-VN" sz="2800" dirty="0">
                <a:solidFill>
                  <a:srgbClr val="0070C0"/>
                </a:solidFill>
              </a:rPr>
              <a:t>A. Quân chủ chuyên chế.</a:t>
            </a:r>
          </a:p>
          <a:p>
            <a:r>
              <a:rPr lang="vi-VN" sz="2800" dirty="0">
                <a:solidFill>
                  <a:srgbClr val="0070C0"/>
                </a:solidFill>
              </a:rPr>
              <a:t>B. Cộng hòa quý tộc.</a:t>
            </a:r>
          </a:p>
          <a:p>
            <a:r>
              <a:rPr lang="vi-VN" sz="2800" dirty="0">
                <a:solidFill>
                  <a:srgbClr val="0070C0"/>
                </a:solidFill>
              </a:rPr>
              <a:t>C. Đẳng cấp Vác-na.</a:t>
            </a:r>
          </a:p>
          <a:p>
            <a:r>
              <a:rPr lang="vi-VN" sz="2800" dirty="0">
                <a:solidFill>
                  <a:srgbClr val="0070C0"/>
                </a:solidFill>
              </a:rPr>
              <a:t>D. Phân biệt tôn giáo.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4D96D-460D-4077-B715-0F052DBFD63B}"/>
              </a:ext>
            </a:extLst>
          </p:cNvPr>
          <p:cNvSpPr txBox="1"/>
          <p:nvPr/>
        </p:nvSpPr>
        <p:spPr>
          <a:xfrm>
            <a:off x="818302" y="3712602"/>
            <a:ext cx="984636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</a:rPr>
              <a:t>Câu</a:t>
            </a:r>
            <a:r>
              <a:rPr lang="en-US" sz="2800" dirty="0">
                <a:solidFill>
                  <a:srgbClr val="7030A0"/>
                </a:solidFill>
              </a:rPr>
              <a:t> 33. </a:t>
            </a:r>
            <a:r>
              <a:rPr lang="en-US" sz="2800" dirty="0" err="1">
                <a:solidFill>
                  <a:srgbClr val="7030A0"/>
                </a:solidFill>
              </a:rPr>
              <a:t>Đẳng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cấp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đứng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đầu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trong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xã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hội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Ấn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Độ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cổ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đại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là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A. Bra-man.</a:t>
            </a:r>
          </a:p>
          <a:p>
            <a:r>
              <a:rPr lang="en-US" sz="2800" dirty="0">
                <a:solidFill>
                  <a:srgbClr val="7030A0"/>
                </a:solidFill>
              </a:rPr>
              <a:t>B. </a:t>
            </a:r>
            <a:r>
              <a:rPr lang="en-US" sz="2800" dirty="0" err="1">
                <a:solidFill>
                  <a:srgbClr val="7030A0"/>
                </a:solidFill>
              </a:rPr>
              <a:t>Ksa</a:t>
            </a:r>
            <a:r>
              <a:rPr lang="en-US" sz="2800" dirty="0">
                <a:solidFill>
                  <a:srgbClr val="7030A0"/>
                </a:solidFill>
              </a:rPr>
              <a:t>-tri-a.</a:t>
            </a:r>
          </a:p>
          <a:p>
            <a:r>
              <a:rPr lang="en-US" sz="2800" dirty="0">
                <a:solidFill>
                  <a:srgbClr val="7030A0"/>
                </a:solidFill>
              </a:rPr>
              <a:t>C. </a:t>
            </a:r>
            <a:r>
              <a:rPr lang="en-US" sz="2800" dirty="0" err="1">
                <a:solidFill>
                  <a:srgbClr val="7030A0"/>
                </a:solidFill>
              </a:rPr>
              <a:t>Vai</a:t>
            </a:r>
            <a:r>
              <a:rPr lang="en-US" sz="2800" dirty="0">
                <a:solidFill>
                  <a:srgbClr val="7030A0"/>
                </a:solidFill>
              </a:rPr>
              <a:t>-</a:t>
            </a:r>
            <a:r>
              <a:rPr lang="en-US" sz="2800" dirty="0" err="1">
                <a:solidFill>
                  <a:srgbClr val="7030A0"/>
                </a:solidFill>
              </a:rPr>
              <a:t>si</a:t>
            </a:r>
            <a:r>
              <a:rPr lang="en-US" sz="2800" dirty="0">
                <a:solidFill>
                  <a:srgbClr val="7030A0"/>
                </a:solidFill>
              </a:rPr>
              <a:t>-a.</a:t>
            </a:r>
          </a:p>
          <a:p>
            <a:r>
              <a:rPr lang="en-US" sz="2800" dirty="0">
                <a:solidFill>
                  <a:srgbClr val="7030A0"/>
                </a:solidFill>
              </a:rPr>
              <a:t>D. </a:t>
            </a:r>
            <a:r>
              <a:rPr lang="en-US" sz="2800" dirty="0" err="1">
                <a:solidFill>
                  <a:srgbClr val="7030A0"/>
                </a:solidFill>
              </a:rPr>
              <a:t>Su-đra</a:t>
            </a:r>
            <a:r>
              <a:rPr lang="en-US" sz="2800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589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44A742-0776-43C3-BC8F-CDBD90A59790}"/>
              </a:ext>
            </a:extLst>
          </p:cNvPr>
          <p:cNvSpPr txBox="1"/>
          <p:nvPr/>
        </p:nvSpPr>
        <p:spPr>
          <a:xfrm>
            <a:off x="1192696" y="533545"/>
            <a:ext cx="92897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Câu</a:t>
            </a:r>
            <a:r>
              <a:rPr lang="en-US" sz="2800" dirty="0">
                <a:solidFill>
                  <a:srgbClr val="0070C0"/>
                </a:solidFill>
              </a:rPr>
              <a:t> 34. </a:t>
            </a:r>
            <a:r>
              <a:rPr lang="en-US" sz="2800" dirty="0" err="1">
                <a:solidFill>
                  <a:srgbClr val="0070C0"/>
                </a:solidFill>
              </a:rPr>
              <a:t>Chế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độ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đẳng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cấp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Vác-na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gì</a:t>
            </a:r>
            <a:r>
              <a:rPr lang="en-US" sz="2800" dirty="0">
                <a:solidFill>
                  <a:srgbClr val="0070C0"/>
                </a:solidFill>
              </a:rPr>
              <a:t>?</a:t>
            </a:r>
          </a:p>
          <a:p>
            <a:r>
              <a:rPr lang="en-US" sz="2800" dirty="0">
                <a:solidFill>
                  <a:srgbClr val="0070C0"/>
                </a:solidFill>
              </a:rPr>
              <a:t>A. </a:t>
            </a:r>
            <a:r>
              <a:rPr lang="en-US" sz="2800" dirty="0" err="1">
                <a:solidFill>
                  <a:srgbClr val="0070C0"/>
                </a:solidFill>
              </a:rPr>
              <a:t>Sự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biệt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về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chủng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tộc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màu</a:t>
            </a:r>
            <a:r>
              <a:rPr lang="en-US" sz="2800" dirty="0">
                <a:solidFill>
                  <a:srgbClr val="0070C0"/>
                </a:solidFill>
              </a:rPr>
              <a:t> da.</a:t>
            </a:r>
          </a:p>
          <a:p>
            <a:r>
              <a:rPr lang="en-US" sz="2800" dirty="0">
                <a:solidFill>
                  <a:srgbClr val="0070C0"/>
                </a:solidFill>
              </a:rPr>
              <a:t>B. </a:t>
            </a:r>
            <a:r>
              <a:rPr lang="en-US" sz="2800" dirty="0" err="1">
                <a:solidFill>
                  <a:srgbClr val="0070C0"/>
                </a:solidFill>
              </a:rPr>
              <a:t>Sự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biệt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về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tôn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giáo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  <a:p>
            <a:r>
              <a:rPr lang="en-US" sz="2800" dirty="0">
                <a:solidFill>
                  <a:srgbClr val="0070C0"/>
                </a:solidFill>
              </a:rPr>
              <a:t>C. </a:t>
            </a:r>
            <a:r>
              <a:rPr lang="en-US" sz="2800" dirty="0" err="1">
                <a:solidFill>
                  <a:srgbClr val="0070C0"/>
                </a:solidFill>
              </a:rPr>
              <a:t>Sự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biệt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về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trình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độ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học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vấn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  <a:p>
            <a:r>
              <a:rPr lang="en-US" sz="2800" dirty="0">
                <a:solidFill>
                  <a:srgbClr val="0070C0"/>
                </a:solidFill>
              </a:rPr>
              <a:t>D. </a:t>
            </a:r>
            <a:r>
              <a:rPr lang="en-US" sz="2800" dirty="0" err="1">
                <a:solidFill>
                  <a:srgbClr val="0070C0"/>
                </a:solidFill>
              </a:rPr>
              <a:t>Sự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biệt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giàu</a:t>
            </a:r>
            <a:r>
              <a:rPr lang="en-US" sz="2800" dirty="0">
                <a:solidFill>
                  <a:srgbClr val="0070C0"/>
                </a:solidFill>
              </a:rPr>
              <a:t> - </a:t>
            </a:r>
            <a:r>
              <a:rPr lang="en-US" sz="2800" dirty="0" err="1">
                <a:solidFill>
                  <a:srgbClr val="0070C0"/>
                </a:solidFill>
              </a:rPr>
              <a:t>nghèo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A05C75-2376-47D4-B117-9A842B9DC84C}"/>
              </a:ext>
            </a:extLst>
          </p:cNvPr>
          <p:cNvSpPr txBox="1"/>
          <p:nvPr/>
        </p:nvSpPr>
        <p:spPr>
          <a:xfrm>
            <a:off x="1192696" y="3160768"/>
            <a:ext cx="102836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</a:rPr>
              <a:t>Câu </a:t>
            </a:r>
            <a:r>
              <a:rPr lang="en-US" sz="2400" dirty="0">
                <a:solidFill>
                  <a:srgbClr val="7030A0"/>
                </a:solidFill>
              </a:rPr>
              <a:t>35</a:t>
            </a:r>
            <a:r>
              <a:rPr lang="vi-VN" sz="2400" dirty="0">
                <a:solidFill>
                  <a:srgbClr val="7030A0"/>
                </a:solidFill>
              </a:rPr>
              <a:t>. Những người thấp kém trong xã hội Ấn Độ cổ đại thuộc đẳng cấp</a:t>
            </a:r>
          </a:p>
          <a:p>
            <a:r>
              <a:rPr lang="vi-VN" sz="2400" dirty="0">
                <a:solidFill>
                  <a:srgbClr val="7030A0"/>
                </a:solidFill>
              </a:rPr>
              <a:t>A. Bra-man.</a:t>
            </a:r>
          </a:p>
          <a:p>
            <a:r>
              <a:rPr lang="vi-VN" sz="2400" dirty="0">
                <a:solidFill>
                  <a:srgbClr val="7030A0"/>
                </a:solidFill>
              </a:rPr>
              <a:t>B. Ksa-tri-a.</a:t>
            </a:r>
          </a:p>
          <a:p>
            <a:r>
              <a:rPr lang="vi-VN" sz="2400" dirty="0">
                <a:solidFill>
                  <a:srgbClr val="7030A0"/>
                </a:solidFill>
              </a:rPr>
              <a:t>C. Vai-si-a.</a:t>
            </a:r>
          </a:p>
          <a:p>
            <a:r>
              <a:rPr lang="vi-VN" sz="2400" dirty="0">
                <a:solidFill>
                  <a:srgbClr val="7030A0"/>
                </a:solidFill>
              </a:rPr>
              <a:t>D. Su-đra.</a:t>
            </a:r>
          </a:p>
        </p:txBody>
      </p:sp>
    </p:spTree>
    <p:extLst>
      <p:ext uri="{BB962C8B-B14F-4D97-AF65-F5344CB8AC3E}">
        <p14:creationId xmlns:p14="http://schemas.microsoft.com/office/powerpoint/2010/main" val="124102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C40655-8C59-4193-9991-8836E443E23F}"/>
              </a:ext>
            </a:extLst>
          </p:cNvPr>
          <p:cNvSpPr txBox="1"/>
          <p:nvPr/>
        </p:nvSpPr>
        <p:spPr>
          <a:xfrm>
            <a:off x="1060174" y="381794"/>
            <a:ext cx="968733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Câu </a:t>
            </a:r>
            <a:r>
              <a:rPr lang="en-US" sz="2800" dirty="0">
                <a:solidFill>
                  <a:srgbClr val="0070C0"/>
                </a:solidFill>
              </a:rPr>
              <a:t>36</a:t>
            </a:r>
            <a:r>
              <a:rPr lang="vi-VN" sz="2800" dirty="0">
                <a:solidFill>
                  <a:srgbClr val="0070C0"/>
                </a:solidFill>
              </a:rPr>
              <a:t>. Chữ viết nào được sử dụng phổ biến nhất ở Ấn Độ cổ đại?</a:t>
            </a:r>
          </a:p>
          <a:p>
            <a:r>
              <a:rPr lang="vi-VN" sz="2800" dirty="0">
                <a:solidFill>
                  <a:srgbClr val="0070C0"/>
                </a:solidFill>
              </a:rPr>
              <a:t>A. Chữ Phạn.</a:t>
            </a:r>
          </a:p>
          <a:p>
            <a:r>
              <a:rPr lang="vi-VN" sz="2800" dirty="0">
                <a:solidFill>
                  <a:srgbClr val="0070C0"/>
                </a:solidFill>
              </a:rPr>
              <a:t>B. Chữ Hán.</a:t>
            </a:r>
          </a:p>
          <a:p>
            <a:r>
              <a:rPr lang="vi-VN" sz="2800" dirty="0">
                <a:solidFill>
                  <a:srgbClr val="0070C0"/>
                </a:solidFill>
              </a:rPr>
              <a:t>C. Chữ La-tinh.</a:t>
            </a:r>
          </a:p>
          <a:p>
            <a:r>
              <a:rPr lang="vi-VN" sz="2800" dirty="0">
                <a:solidFill>
                  <a:srgbClr val="0070C0"/>
                </a:solidFill>
              </a:rPr>
              <a:t>D. Chữ Ka-na.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7A9632-9B8B-40D5-A65E-B5BF5E436659}"/>
              </a:ext>
            </a:extLst>
          </p:cNvPr>
          <p:cNvSpPr txBox="1"/>
          <p:nvPr/>
        </p:nvSpPr>
        <p:spPr>
          <a:xfrm>
            <a:off x="1298712" y="3616911"/>
            <a:ext cx="873318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7030A0"/>
                </a:solidFill>
              </a:rPr>
              <a:t>Câu </a:t>
            </a:r>
            <a:r>
              <a:rPr lang="en-US" sz="2800" dirty="0">
                <a:solidFill>
                  <a:srgbClr val="7030A0"/>
                </a:solidFill>
              </a:rPr>
              <a:t>37</a:t>
            </a:r>
            <a:r>
              <a:rPr lang="vi-VN" sz="2800" dirty="0">
                <a:solidFill>
                  <a:srgbClr val="7030A0"/>
                </a:solidFill>
              </a:rPr>
              <a:t>. Ấn Độ là quê hương của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những</a:t>
            </a:r>
            <a:r>
              <a:rPr lang="vi-VN" sz="2800" dirty="0">
                <a:solidFill>
                  <a:srgbClr val="7030A0"/>
                </a:solidFill>
              </a:rPr>
              <a:t> tôn giáo  nào dưới đây?</a:t>
            </a:r>
          </a:p>
          <a:p>
            <a:r>
              <a:rPr lang="vi-VN" sz="2800" dirty="0">
                <a:solidFill>
                  <a:srgbClr val="7030A0"/>
                </a:solidFill>
              </a:rPr>
              <a:t>A. Hin-đu giáo và Phật giáo.</a:t>
            </a:r>
          </a:p>
          <a:p>
            <a:r>
              <a:rPr lang="vi-VN" sz="2800" dirty="0">
                <a:solidFill>
                  <a:srgbClr val="7030A0"/>
                </a:solidFill>
              </a:rPr>
              <a:t>B. Nho giáo và Phật giáo.</a:t>
            </a:r>
          </a:p>
          <a:p>
            <a:r>
              <a:rPr lang="vi-VN" sz="2800" dirty="0">
                <a:solidFill>
                  <a:srgbClr val="7030A0"/>
                </a:solidFill>
              </a:rPr>
              <a:t>C. Hin-đu giáo và Thiên chúa giáo.</a:t>
            </a:r>
          </a:p>
          <a:p>
            <a:r>
              <a:rPr lang="vi-VN" sz="2800" dirty="0">
                <a:solidFill>
                  <a:srgbClr val="7030A0"/>
                </a:solidFill>
              </a:rPr>
              <a:t>D. Nho giáo và Đạo giáo.</a:t>
            </a:r>
          </a:p>
        </p:txBody>
      </p:sp>
    </p:spTree>
    <p:extLst>
      <p:ext uri="{BB962C8B-B14F-4D97-AF65-F5344CB8AC3E}">
        <p14:creationId xmlns:p14="http://schemas.microsoft.com/office/powerpoint/2010/main" val="45199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A8BF42-4D31-4480-8F2D-8ABE6C0DCB65}"/>
              </a:ext>
            </a:extLst>
          </p:cNvPr>
          <p:cNvSpPr txBox="1"/>
          <p:nvPr/>
        </p:nvSpPr>
        <p:spPr>
          <a:xfrm>
            <a:off x="954158" y="3045480"/>
            <a:ext cx="99921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</a:rPr>
              <a:t>Câu </a:t>
            </a:r>
            <a:r>
              <a:rPr lang="en-US" sz="2400" dirty="0">
                <a:solidFill>
                  <a:srgbClr val="7030A0"/>
                </a:solidFill>
              </a:rPr>
              <a:t>39</a:t>
            </a:r>
            <a:r>
              <a:rPr lang="vi-VN" sz="2400" dirty="0">
                <a:solidFill>
                  <a:srgbClr val="7030A0"/>
                </a:solidFill>
              </a:rPr>
              <a:t>. Chế độ phong kiến Trung Quốc được bước đầu được hình thành dưới thời</a:t>
            </a:r>
          </a:p>
          <a:p>
            <a:r>
              <a:rPr lang="vi-VN" sz="2400" dirty="0">
                <a:solidFill>
                  <a:srgbClr val="7030A0"/>
                </a:solidFill>
              </a:rPr>
              <a:t>A. Tần.</a:t>
            </a:r>
          </a:p>
          <a:p>
            <a:r>
              <a:rPr lang="vi-VN" sz="2400" dirty="0">
                <a:solidFill>
                  <a:srgbClr val="7030A0"/>
                </a:solidFill>
              </a:rPr>
              <a:t>B. Hán.</a:t>
            </a:r>
          </a:p>
          <a:p>
            <a:r>
              <a:rPr lang="vi-VN" sz="2400" dirty="0">
                <a:solidFill>
                  <a:srgbClr val="7030A0"/>
                </a:solidFill>
              </a:rPr>
              <a:t>C. Tấn.</a:t>
            </a:r>
          </a:p>
          <a:p>
            <a:r>
              <a:rPr lang="vi-VN" sz="2400" dirty="0">
                <a:solidFill>
                  <a:srgbClr val="7030A0"/>
                </a:solidFill>
              </a:rPr>
              <a:t>D. Tùy.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3B60E8-785E-4782-B25F-A0E33318D793}"/>
              </a:ext>
            </a:extLst>
          </p:cNvPr>
          <p:cNvSpPr txBox="1"/>
          <p:nvPr/>
        </p:nvSpPr>
        <p:spPr>
          <a:xfrm>
            <a:off x="1113184" y="474559"/>
            <a:ext cx="95813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Câu </a:t>
            </a:r>
            <a:r>
              <a:rPr lang="en-US" sz="2400" dirty="0">
                <a:solidFill>
                  <a:srgbClr val="0070C0"/>
                </a:solidFill>
              </a:rPr>
              <a:t>38</a:t>
            </a:r>
            <a:r>
              <a:rPr lang="vi-VN" sz="2400" dirty="0">
                <a:solidFill>
                  <a:srgbClr val="0070C0"/>
                </a:solidFill>
              </a:rPr>
              <a:t>. Vào năm 221 TCN, ai là người thống nhất Trung Quốc?</a:t>
            </a:r>
          </a:p>
          <a:p>
            <a:r>
              <a:rPr lang="vi-VN" sz="2400" dirty="0">
                <a:solidFill>
                  <a:srgbClr val="0070C0"/>
                </a:solidFill>
              </a:rPr>
              <a:t>A. Tần Thủy Hoàng.</a:t>
            </a:r>
          </a:p>
          <a:p>
            <a:r>
              <a:rPr lang="vi-VN" sz="2400" dirty="0">
                <a:solidFill>
                  <a:srgbClr val="0070C0"/>
                </a:solidFill>
              </a:rPr>
              <a:t>B. Lưu Bang.</a:t>
            </a:r>
          </a:p>
          <a:p>
            <a:r>
              <a:rPr lang="vi-VN" sz="2400" dirty="0">
                <a:solidFill>
                  <a:srgbClr val="0070C0"/>
                </a:solidFill>
              </a:rPr>
              <a:t>C. Tư Mã Viêm.</a:t>
            </a:r>
          </a:p>
          <a:p>
            <a:r>
              <a:rPr lang="vi-VN" sz="2400" dirty="0">
                <a:solidFill>
                  <a:srgbClr val="0070C0"/>
                </a:solidFill>
              </a:rPr>
              <a:t>D. Lý Uyên</a:t>
            </a:r>
          </a:p>
        </p:txBody>
      </p:sp>
    </p:spTree>
    <p:extLst>
      <p:ext uri="{BB962C8B-B14F-4D97-AF65-F5344CB8AC3E}">
        <p14:creationId xmlns:p14="http://schemas.microsoft.com/office/powerpoint/2010/main" val="96849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F5BFD-8EB9-4337-8AEF-F373981FD679}"/>
              </a:ext>
            </a:extLst>
          </p:cNvPr>
          <p:cNvSpPr txBox="1"/>
          <p:nvPr/>
        </p:nvSpPr>
        <p:spPr>
          <a:xfrm>
            <a:off x="1524000" y="236020"/>
            <a:ext cx="98596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Câu </a:t>
            </a:r>
            <a:r>
              <a:rPr lang="en-US" sz="2400" dirty="0">
                <a:solidFill>
                  <a:srgbClr val="0070C0"/>
                </a:solidFill>
              </a:rPr>
              <a:t>40</a:t>
            </a:r>
            <a:r>
              <a:rPr lang="vi-VN" sz="2400" dirty="0">
                <a:solidFill>
                  <a:srgbClr val="0070C0"/>
                </a:solidFill>
              </a:rPr>
              <a:t>. Hai giai cấp cơ bản trong xã hội phong kiến Trung Quốc là</a:t>
            </a:r>
          </a:p>
          <a:p>
            <a:r>
              <a:rPr lang="vi-VN" sz="2400" dirty="0">
                <a:solidFill>
                  <a:srgbClr val="0070C0"/>
                </a:solidFill>
              </a:rPr>
              <a:t>A. Quý tộc, quan lại - nông dân công xã.</a:t>
            </a:r>
          </a:p>
          <a:p>
            <a:r>
              <a:rPr lang="vi-VN" sz="2400" dirty="0">
                <a:solidFill>
                  <a:srgbClr val="0070C0"/>
                </a:solidFill>
              </a:rPr>
              <a:t>B. Địa chủ - nông dân lĩnh canh.</a:t>
            </a:r>
          </a:p>
          <a:p>
            <a:r>
              <a:rPr lang="vi-VN" sz="2400" dirty="0">
                <a:solidFill>
                  <a:srgbClr val="0070C0"/>
                </a:solidFill>
              </a:rPr>
              <a:t>C. Lãnh chúa - nông nô.</a:t>
            </a:r>
          </a:p>
          <a:p>
            <a:r>
              <a:rPr lang="vi-VN" sz="2400" dirty="0">
                <a:solidFill>
                  <a:srgbClr val="0070C0"/>
                </a:solidFill>
              </a:rPr>
              <a:t>D. Tư sản - vô sản.</a:t>
            </a:r>
          </a:p>
        </p:txBody>
      </p:sp>
    </p:spTree>
    <p:extLst>
      <p:ext uri="{BB962C8B-B14F-4D97-AF65-F5344CB8AC3E}">
        <p14:creationId xmlns:p14="http://schemas.microsoft.com/office/powerpoint/2010/main" val="398042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1912">
            <a:off x="1656018" y="997642"/>
            <a:ext cx="9273208" cy="512555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897383" y="2730219"/>
            <a:ext cx="7361984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7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 NGHIỆM</a:t>
            </a:r>
            <a:endParaRPr kumimoji="0" lang="en-US" sz="6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 rot="543371">
            <a:off x="631351" y="2421206"/>
            <a:ext cx="1585433" cy="2153057"/>
            <a:chOff x="0" y="0"/>
            <a:chExt cx="3170866" cy="4306115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170866" cy="430611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15517" y="2686869"/>
              <a:ext cx="1339832" cy="104263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88734" y="1660670"/>
              <a:ext cx="1793398" cy="645623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23540" y="4397059"/>
            <a:ext cx="1933379" cy="1954703"/>
            <a:chOff x="0" y="0"/>
            <a:chExt cx="3866757" cy="390940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6757" cy="390940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44216" y="1954702"/>
              <a:ext cx="1978324" cy="435231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559731">
            <a:off x="12698780" y="-995562"/>
            <a:ext cx="4537393" cy="534597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694481">
            <a:off x="4701669" y="834751"/>
            <a:ext cx="2618575" cy="728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1912">
            <a:off x="1656018" y="997642"/>
            <a:ext cx="9273208" cy="512555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897383" y="2730219"/>
            <a:ext cx="7361984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7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 LUẬN</a:t>
            </a:r>
          </a:p>
        </p:txBody>
      </p:sp>
      <p:grpSp>
        <p:nvGrpSpPr>
          <p:cNvPr id="8" name="Group 8"/>
          <p:cNvGrpSpPr/>
          <p:nvPr/>
        </p:nvGrpSpPr>
        <p:grpSpPr>
          <a:xfrm rot="543371">
            <a:off x="631351" y="2421206"/>
            <a:ext cx="1585433" cy="2153057"/>
            <a:chOff x="0" y="0"/>
            <a:chExt cx="3170866" cy="4306115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170866" cy="430611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15517" y="2686869"/>
              <a:ext cx="1339832" cy="104263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88734" y="1660670"/>
              <a:ext cx="1793398" cy="645623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23540" y="4397059"/>
            <a:ext cx="1933379" cy="1954703"/>
            <a:chOff x="0" y="0"/>
            <a:chExt cx="3866757" cy="390940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6757" cy="390940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44216" y="1954702"/>
              <a:ext cx="1978324" cy="435231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559731">
            <a:off x="12698780" y="-995562"/>
            <a:ext cx="4537393" cy="534597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694481">
            <a:off x="4701669" y="834751"/>
            <a:ext cx="2618575" cy="728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4499" y="622920"/>
            <a:ext cx="10019102" cy="8309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9.3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2F5F58-8D9E-4342-A57A-3F08808F1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99" y="1988842"/>
            <a:ext cx="9144000" cy="48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7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112512-BA8F-4EDC-B7F7-0576DE15F8C7}"/>
              </a:ext>
            </a:extLst>
          </p:cNvPr>
          <p:cNvSpPr txBox="1"/>
          <p:nvPr/>
        </p:nvSpPr>
        <p:spPr>
          <a:xfrm>
            <a:off x="0" y="0"/>
            <a:ext cx="11979965" cy="41443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2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a) Khi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Luân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12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27/12/2021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7)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b) Khi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20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27/12/2021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Luân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0)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c) Khi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15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27/12/2021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-ki-ô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9)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d) ) Khi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15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27/12/2021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Mat-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xco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3)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155E57-D740-40DC-BDA0-F144276CD794}"/>
              </a:ext>
            </a:extLst>
          </p:cNvPr>
          <p:cNvSpPr txBox="1"/>
          <p:nvPr/>
        </p:nvSpPr>
        <p:spPr>
          <a:xfrm>
            <a:off x="755375" y="1420660"/>
            <a:ext cx="11025807" cy="24277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5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7F8BBBD-8C1E-420F-A9AB-4228D453BA4A}"/>
              </a:ext>
            </a:extLst>
          </p:cNvPr>
          <p:cNvGraphicFramePr>
            <a:graphicFrameLocks noGrp="1"/>
          </p:cNvGraphicFramePr>
          <p:nvPr/>
        </p:nvGraphicFramePr>
        <p:xfrm>
          <a:off x="1033670" y="2853591"/>
          <a:ext cx="10296938" cy="231475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431578">
                  <a:extLst>
                    <a:ext uri="{9D8B030D-6E8A-4147-A177-3AD203B41FA5}">
                      <a16:colId xmlns:a16="http://schemas.microsoft.com/office/drawing/2014/main" val="1868145589"/>
                    </a:ext>
                  </a:extLst>
                </a:gridCol>
                <a:gridCol w="3432680">
                  <a:extLst>
                    <a:ext uri="{9D8B030D-6E8A-4147-A177-3AD203B41FA5}">
                      <a16:colId xmlns:a16="http://schemas.microsoft.com/office/drawing/2014/main" val="3478849244"/>
                    </a:ext>
                  </a:extLst>
                </a:gridCol>
                <a:gridCol w="3432680">
                  <a:extLst>
                    <a:ext uri="{9D8B030D-6E8A-4147-A177-3AD203B41FA5}">
                      <a16:colId xmlns:a16="http://schemas.microsoft.com/office/drawing/2014/main" val="1778084701"/>
                    </a:ext>
                  </a:extLst>
                </a:gridCol>
              </a:tblGrid>
              <a:tr h="108534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200" dirty="0" err="1">
                          <a:effectLst/>
                        </a:rPr>
                        <a:t>Hướng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chuyển</a:t>
                      </a:r>
                      <a:r>
                        <a:rPr lang="en-US" sz="2400" kern="1200" dirty="0"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</a:rPr>
                        <a:t>động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200">
                          <a:effectLst/>
                        </a:rPr>
                        <a:t>Trục Trái Đất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200">
                          <a:effectLst/>
                        </a:rPr>
                        <a:t>Thời gian một vòng chuyển động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483404"/>
                  </a:ext>
                </a:extLst>
              </a:tr>
              <a:tr h="122941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2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2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2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2" marR="633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241252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B3EFE839-DD58-4890-8A5E-0DD4AE676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374" y="851916"/>
            <a:ext cx="1143662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4: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điền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16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ED0C6F-4CDB-49E9-A01F-5839A7E613F4}"/>
              </a:ext>
            </a:extLst>
          </p:cNvPr>
          <p:cNvSpPr txBox="1"/>
          <p:nvPr/>
        </p:nvSpPr>
        <p:spPr>
          <a:xfrm>
            <a:off x="385970" y="943894"/>
            <a:ext cx="11151704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a) Hai giai cấp cơ bản trong xã hội phong kiến Trung Quốc là các giai cấp nào?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Quan hệ sản xuất chính được thiết lập dưới thời nhà Tần là ?</a:t>
            </a:r>
          </a:p>
        </p:txBody>
      </p:sp>
    </p:spTree>
    <p:extLst>
      <p:ext uri="{BB962C8B-B14F-4D97-AF65-F5344CB8AC3E}">
        <p14:creationId xmlns:p14="http://schemas.microsoft.com/office/powerpoint/2010/main" val="405710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4B40A1-7AD2-4685-AC9D-0811FBB9A5EC}"/>
              </a:ext>
            </a:extLst>
          </p:cNvPr>
          <p:cNvSpPr txBox="1"/>
          <p:nvPr/>
        </p:nvSpPr>
        <p:spPr>
          <a:xfrm>
            <a:off x="397564" y="326191"/>
            <a:ext cx="591047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a)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807B7-B59F-483E-919B-265A274BC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147" y="450573"/>
            <a:ext cx="6321288" cy="535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4E992A-DE0A-425C-A045-77913ABB4851}"/>
              </a:ext>
            </a:extLst>
          </p:cNvPr>
          <p:cNvSpPr txBox="1"/>
          <p:nvPr/>
        </p:nvSpPr>
        <p:spPr>
          <a:xfrm>
            <a:off x="357809" y="168461"/>
            <a:ext cx="109065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Tùy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209D99-2A35-4785-A65B-2C1F6D081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8" y="1792019"/>
            <a:ext cx="9687339" cy="219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2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9A4223-0F75-4ABA-864A-AFE58D33FA4C}"/>
              </a:ext>
            </a:extLst>
          </p:cNvPr>
          <p:cNvSpPr txBox="1"/>
          <p:nvPr/>
        </p:nvSpPr>
        <p:spPr>
          <a:xfrm>
            <a:off x="689115" y="1238687"/>
            <a:ext cx="10455964" cy="2016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kỉ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là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năm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thập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kỉ 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7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9363DA-5348-4E93-AAE5-1F1542ADC4CF}"/>
              </a:ext>
            </a:extLst>
          </p:cNvPr>
          <p:cNvSpPr txBox="1"/>
          <p:nvPr/>
        </p:nvSpPr>
        <p:spPr>
          <a:xfrm>
            <a:off x="430696" y="350791"/>
            <a:ext cx="11330608" cy="1555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938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năm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thập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kỉ,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nhiêu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kỉ?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A87D90-7B92-45E4-96E9-1BAC28FB5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96" y="2987335"/>
            <a:ext cx="11241998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B172AD-0A6D-4267-8C92-C22A150A718A}"/>
              </a:ext>
            </a:extLst>
          </p:cNvPr>
          <p:cNvSpPr txBox="1"/>
          <p:nvPr/>
        </p:nvSpPr>
        <p:spPr>
          <a:xfrm>
            <a:off x="516835" y="3602073"/>
            <a:ext cx="111583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</a:rPr>
              <a:t>Câu</a:t>
            </a:r>
            <a:r>
              <a:rPr lang="en-US" sz="2400" dirty="0">
                <a:solidFill>
                  <a:srgbClr val="7030A0"/>
                </a:solidFill>
              </a:rPr>
              <a:t> 2: </a:t>
            </a:r>
            <a:r>
              <a:rPr lang="en-US" sz="2400" dirty="0" err="1">
                <a:solidFill>
                  <a:srgbClr val="7030A0"/>
                </a:solidFill>
              </a:rPr>
              <a:t>Nhận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định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nào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sau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đây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không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đúng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A. </a:t>
            </a:r>
            <a:r>
              <a:rPr lang="en-US" sz="2400" dirty="0" err="1">
                <a:solidFill>
                  <a:srgbClr val="7030A0"/>
                </a:solidFill>
              </a:rPr>
              <a:t>Vĩ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tuyến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nằm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từ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xích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đạo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đến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cực</a:t>
            </a:r>
            <a:r>
              <a:rPr lang="en-US" sz="2400" dirty="0">
                <a:solidFill>
                  <a:srgbClr val="7030A0"/>
                </a:solidFill>
              </a:rPr>
              <a:t> Nam </a:t>
            </a:r>
            <a:r>
              <a:rPr lang="en-US" sz="2400" dirty="0" err="1">
                <a:solidFill>
                  <a:srgbClr val="7030A0"/>
                </a:solidFill>
              </a:rPr>
              <a:t>là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vĩ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tuyến</a:t>
            </a:r>
            <a:r>
              <a:rPr lang="en-US" sz="2400" dirty="0">
                <a:solidFill>
                  <a:srgbClr val="7030A0"/>
                </a:solidFill>
              </a:rPr>
              <a:t> Nam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B. </a:t>
            </a:r>
            <a:r>
              <a:rPr lang="en-US" sz="2400" dirty="0" err="1">
                <a:solidFill>
                  <a:srgbClr val="7030A0"/>
                </a:solidFill>
              </a:rPr>
              <a:t>Kinh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tuyến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gốc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và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kinh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tuyến</a:t>
            </a:r>
            <a:r>
              <a:rPr lang="en-US" sz="2400" dirty="0">
                <a:solidFill>
                  <a:srgbClr val="7030A0"/>
                </a:solidFill>
              </a:rPr>
              <a:t> 180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2400" dirty="0">
                <a:solidFill>
                  <a:srgbClr val="7030A0"/>
                </a:solidFill>
              </a:rPr>
              <a:t> chia </a:t>
            </a:r>
            <a:r>
              <a:rPr lang="en-US" sz="2400" dirty="0" err="1">
                <a:solidFill>
                  <a:srgbClr val="7030A0"/>
                </a:solidFill>
              </a:rPr>
              <a:t>Trái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Đất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làm</a:t>
            </a:r>
            <a:r>
              <a:rPr lang="en-US" sz="2400" dirty="0">
                <a:solidFill>
                  <a:srgbClr val="7030A0"/>
                </a:solidFill>
              </a:rPr>
              <a:t> 2 </a:t>
            </a:r>
            <a:r>
              <a:rPr lang="en-US" sz="2400" dirty="0" err="1">
                <a:solidFill>
                  <a:srgbClr val="7030A0"/>
                </a:solidFill>
              </a:rPr>
              <a:t>nửa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cầu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Đông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và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Tây</a:t>
            </a:r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C. </a:t>
            </a:r>
            <a:r>
              <a:rPr lang="en-US" sz="2400" dirty="0" err="1">
                <a:solidFill>
                  <a:srgbClr val="7030A0"/>
                </a:solidFill>
              </a:rPr>
              <a:t>Vĩ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tuyến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gốc</a:t>
            </a:r>
            <a:r>
              <a:rPr lang="en-US" sz="2400" dirty="0">
                <a:solidFill>
                  <a:srgbClr val="7030A0"/>
                </a:solidFill>
              </a:rPr>
              <a:t> chia </a:t>
            </a:r>
            <a:r>
              <a:rPr lang="en-US" sz="2400" dirty="0" err="1">
                <a:solidFill>
                  <a:srgbClr val="7030A0"/>
                </a:solidFill>
              </a:rPr>
              <a:t>Trái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Đất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làm</a:t>
            </a:r>
            <a:r>
              <a:rPr lang="en-US" sz="2400" dirty="0">
                <a:solidFill>
                  <a:srgbClr val="7030A0"/>
                </a:solidFill>
              </a:rPr>
              <a:t> 2 </a:t>
            </a:r>
            <a:r>
              <a:rPr lang="en-US" sz="2400" dirty="0" err="1">
                <a:solidFill>
                  <a:srgbClr val="7030A0"/>
                </a:solidFill>
              </a:rPr>
              <a:t>nửa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cầu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Đông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và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Tây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</a:p>
          <a:p>
            <a:r>
              <a:rPr lang="en-US" sz="2400" dirty="0">
                <a:solidFill>
                  <a:srgbClr val="7030A0"/>
                </a:solidFill>
              </a:rPr>
              <a:t>D. </a:t>
            </a:r>
            <a:r>
              <a:rPr lang="en-US" sz="2400" dirty="0" err="1">
                <a:solidFill>
                  <a:srgbClr val="7030A0"/>
                </a:solidFill>
              </a:rPr>
              <a:t>Vĩ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tuyến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nằm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từ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xích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đạo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đến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cực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Bắc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là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vĩ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tuyến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Bắc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339996-2F02-415B-B646-A95A47C38C14}"/>
              </a:ext>
            </a:extLst>
          </p:cNvPr>
          <p:cNvSpPr txBox="1"/>
          <p:nvPr/>
        </p:nvSpPr>
        <p:spPr>
          <a:xfrm>
            <a:off x="245165" y="569126"/>
            <a:ext cx="117016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Câu </a:t>
            </a:r>
            <a:r>
              <a:rPr lang="en-US" sz="2400" dirty="0">
                <a:solidFill>
                  <a:srgbClr val="0070C0"/>
                </a:solidFill>
              </a:rPr>
              <a:t>1</a:t>
            </a:r>
            <a:r>
              <a:rPr lang="vi-VN" sz="2400" dirty="0">
                <a:solidFill>
                  <a:srgbClr val="0070C0"/>
                </a:solidFill>
              </a:rPr>
              <a:t>: Các đường nối cực Bắc và cực Nam trên bề mặt quả Địa Cầu gọi là:</a:t>
            </a:r>
          </a:p>
          <a:p>
            <a:r>
              <a:rPr lang="vi-VN" sz="2400" dirty="0">
                <a:solidFill>
                  <a:srgbClr val="0070C0"/>
                </a:solidFill>
              </a:rPr>
              <a:t>A. Kinh tuyến.</a:t>
            </a:r>
          </a:p>
          <a:p>
            <a:r>
              <a:rPr lang="vi-VN" sz="2400" dirty="0">
                <a:solidFill>
                  <a:srgbClr val="0070C0"/>
                </a:solidFill>
              </a:rPr>
              <a:t>B. Vĩ tuyến</a:t>
            </a:r>
          </a:p>
          <a:p>
            <a:r>
              <a:rPr lang="vi-VN" sz="2400" dirty="0">
                <a:solidFill>
                  <a:srgbClr val="0070C0"/>
                </a:solidFill>
              </a:rPr>
              <a:t>C. Xích đạo</a:t>
            </a:r>
          </a:p>
          <a:p>
            <a:r>
              <a:rPr lang="vi-VN" sz="2400" dirty="0">
                <a:solidFill>
                  <a:srgbClr val="0070C0"/>
                </a:solidFill>
              </a:rPr>
              <a:t>D. Kinh tuyến gốc</a:t>
            </a:r>
          </a:p>
        </p:txBody>
      </p:sp>
    </p:spTree>
    <p:extLst>
      <p:ext uri="{BB962C8B-B14F-4D97-AF65-F5344CB8AC3E}">
        <p14:creationId xmlns:p14="http://schemas.microsoft.com/office/powerpoint/2010/main" val="128821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2CC474-F411-430B-ABA3-0DD46EA7508A}"/>
              </a:ext>
            </a:extLst>
          </p:cNvPr>
          <p:cNvSpPr txBox="1"/>
          <p:nvPr/>
        </p:nvSpPr>
        <p:spPr>
          <a:xfrm>
            <a:off x="543339" y="633585"/>
            <a:ext cx="108535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Câu </a:t>
            </a:r>
            <a:r>
              <a:rPr lang="en-US" sz="2400" dirty="0">
                <a:solidFill>
                  <a:srgbClr val="0070C0"/>
                </a:solidFill>
              </a:rPr>
              <a:t>3</a:t>
            </a:r>
            <a:r>
              <a:rPr lang="vi-VN" sz="2400" dirty="0">
                <a:solidFill>
                  <a:srgbClr val="0070C0"/>
                </a:solidFill>
              </a:rPr>
              <a:t>: Theo quy ước đầu bên phải của vĩ tuyến chỉ hướng nào?</a:t>
            </a:r>
          </a:p>
          <a:p>
            <a:r>
              <a:rPr lang="vi-VN" sz="2400" dirty="0">
                <a:solidFill>
                  <a:srgbClr val="0070C0"/>
                </a:solidFill>
              </a:rPr>
              <a:t>A. Tây </a:t>
            </a:r>
          </a:p>
          <a:p>
            <a:r>
              <a:rPr lang="vi-VN" sz="2400" dirty="0">
                <a:solidFill>
                  <a:srgbClr val="0070C0"/>
                </a:solidFill>
              </a:rPr>
              <a:t>B. Đông</a:t>
            </a:r>
          </a:p>
          <a:p>
            <a:r>
              <a:rPr lang="vi-VN" sz="2400" dirty="0">
                <a:solidFill>
                  <a:srgbClr val="0070C0"/>
                </a:solidFill>
              </a:rPr>
              <a:t>C. Bắc</a:t>
            </a:r>
          </a:p>
          <a:p>
            <a:r>
              <a:rPr lang="vi-VN" sz="2400" dirty="0">
                <a:solidFill>
                  <a:srgbClr val="0070C0"/>
                </a:solidFill>
              </a:rPr>
              <a:t>D. Nam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2158D5-1D30-472D-87E4-A0999E341D9B}"/>
              </a:ext>
            </a:extLst>
          </p:cNvPr>
          <p:cNvSpPr txBox="1"/>
          <p:nvPr/>
        </p:nvSpPr>
        <p:spPr>
          <a:xfrm>
            <a:off x="543339" y="3315928"/>
            <a:ext cx="110655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</a:rPr>
              <a:t>Câu </a:t>
            </a:r>
            <a:r>
              <a:rPr lang="en-US" sz="2400" dirty="0">
                <a:solidFill>
                  <a:srgbClr val="7030A0"/>
                </a:solidFill>
              </a:rPr>
              <a:t>4</a:t>
            </a:r>
            <a:r>
              <a:rPr lang="vi-VN" sz="2400" dirty="0">
                <a:solidFill>
                  <a:srgbClr val="7030A0"/>
                </a:solidFill>
              </a:rPr>
              <a:t>: Theo quy ước đầu </a:t>
            </a:r>
            <a:r>
              <a:rPr lang="en-US" sz="2400" dirty="0" err="1">
                <a:solidFill>
                  <a:srgbClr val="7030A0"/>
                </a:solidFill>
              </a:rPr>
              <a:t>phía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trên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vi-VN" sz="2400" dirty="0">
                <a:solidFill>
                  <a:srgbClr val="7030A0"/>
                </a:solidFill>
              </a:rPr>
              <a:t>của </a:t>
            </a:r>
            <a:r>
              <a:rPr lang="en-US" sz="2400" dirty="0" err="1">
                <a:solidFill>
                  <a:srgbClr val="7030A0"/>
                </a:solidFill>
              </a:rPr>
              <a:t>kinh</a:t>
            </a:r>
            <a:r>
              <a:rPr lang="vi-VN" sz="2400" dirty="0">
                <a:solidFill>
                  <a:srgbClr val="7030A0"/>
                </a:solidFill>
              </a:rPr>
              <a:t> tuyến chỉ hướng nào?</a:t>
            </a:r>
          </a:p>
          <a:p>
            <a:r>
              <a:rPr lang="vi-VN" sz="2400" dirty="0">
                <a:solidFill>
                  <a:srgbClr val="7030A0"/>
                </a:solidFill>
              </a:rPr>
              <a:t>A. Tây </a:t>
            </a:r>
          </a:p>
          <a:p>
            <a:r>
              <a:rPr lang="vi-VN" sz="2400" dirty="0">
                <a:solidFill>
                  <a:srgbClr val="7030A0"/>
                </a:solidFill>
              </a:rPr>
              <a:t>B. Đông</a:t>
            </a:r>
          </a:p>
          <a:p>
            <a:r>
              <a:rPr lang="vi-VN" sz="2400" dirty="0">
                <a:solidFill>
                  <a:srgbClr val="7030A0"/>
                </a:solidFill>
              </a:rPr>
              <a:t>C. Bắc</a:t>
            </a:r>
          </a:p>
          <a:p>
            <a:r>
              <a:rPr lang="vi-VN" sz="2400" dirty="0">
                <a:solidFill>
                  <a:srgbClr val="7030A0"/>
                </a:solidFill>
              </a:rPr>
              <a:t>D. Nam</a:t>
            </a:r>
          </a:p>
        </p:txBody>
      </p:sp>
    </p:spTree>
    <p:extLst>
      <p:ext uri="{BB962C8B-B14F-4D97-AF65-F5344CB8AC3E}">
        <p14:creationId xmlns:p14="http://schemas.microsoft.com/office/powerpoint/2010/main" val="34678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73D820-8687-410B-BEFE-895DCBA7EF9E}"/>
              </a:ext>
            </a:extLst>
          </p:cNvPr>
          <p:cNvSpPr/>
          <p:nvPr/>
        </p:nvSpPr>
        <p:spPr>
          <a:xfrm>
            <a:off x="953728" y="412954"/>
            <a:ext cx="10422193" cy="1002890"/>
          </a:xfrm>
          <a:prstGeom prst="roundRect">
            <a:avLst/>
          </a:prstGeom>
          <a:solidFill>
            <a:srgbClr val="FFFFE5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5.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DED3DA-031C-436C-9A9C-1BCF29EB6AB5}"/>
              </a:ext>
            </a:extLst>
          </p:cNvPr>
          <p:cNvSpPr/>
          <p:nvPr/>
        </p:nvSpPr>
        <p:spPr>
          <a:xfrm>
            <a:off x="1071716" y="2012540"/>
            <a:ext cx="4866967" cy="1136852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600" noProof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Tây-Đông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386339-F40F-4388-87D4-A6A6F1FA2EB7}"/>
              </a:ext>
            </a:extLst>
          </p:cNvPr>
          <p:cNvSpPr/>
          <p:nvPr/>
        </p:nvSpPr>
        <p:spPr>
          <a:xfrm>
            <a:off x="1071714" y="3785420"/>
            <a:ext cx="4866969" cy="1042219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Bắc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-Nam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1F5BA-BDD0-4655-8043-577C445D6CB9}"/>
              </a:ext>
            </a:extLst>
          </p:cNvPr>
          <p:cNvSpPr/>
          <p:nvPr/>
        </p:nvSpPr>
        <p:spPr>
          <a:xfrm>
            <a:off x="6587614" y="2032205"/>
            <a:ext cx="4788309" cy="1136852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Tây-Bắc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2393B7-B917-46F0-8DC2-A09F718C25D9}"/>
              </a:ext>
            </a:extLst>
          </p:cNvPr>
          <p:cNvSpPr/>
          <p:nvPr/>
        </p:nvSpPr>
        <p:spPr>
          <a:xfrm>
            <a:off x="6587614" y="3785419"/>
            <a:ext cx="4788308" cy="104222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600" noProof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Đông-Tây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73D820-8687-410B-BEFE-895DCBA7EF9E}"/>
              </a:ext>
            </a:extLst>
          </p:cNvPr>
          <p:cNvSpPr/>
          <p:nvPr/>
        </p:nvSpPr>
        <p:spPr>
          <a:xfrm>
            <a:off x="953728" y="412954"/>
            <a:ext cx="10747941" cy="1002890"/>
          </a:xfrm>
          <a:prstGeom prst="roundRect">
            <a:avLst/>
          </a:prstGeom>
          <a:solidFill>
            <a:srgbClr val="FFFFE5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6: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DED3DA-031C-436C-9A9C-1BCF29EB6AB5}"/>
              </a:ext>
            </a:extLst>
          </p:cNvPr>
          <p:cNvSpPr/>
          <p:nvPr/>
        </p:nvSpPr>
        <p:spPr>
          <a:xfrm>
            <a:off x="1071716" y="2012540"/>
            <a:ext cx="4866967" cy="1136852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386339-F40F-4388-87D4-A6A6F1FA2EB7}"/>
              </a:ext>
            </a:extLst>
          </p:cNvPr>
          <p:cNvSpPr/>
          <p:nvPr/>
        </p:nvSpPr>
        <p:spPr>
          <a:xfrm>
            <a:off x="1071714" y="3785420"/>
            <a:ext cx="4866969" cy="1042219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600" noProof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600" noProof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noProof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noProof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600" noProof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noProof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noProof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noProof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600" noProof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noProof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600" noProof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noProof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1F5BA-BDD0-4655-8043-577C445D6CB9}"/>
              </a:ext>
            </a:extLst>
          </p:cNvPr>
          <p:cNvSpPr/>
          <p:nvPr/>
        </p:nvSpPr>
        <p:spPr>
          <a:xfrm>
            <a:off x="6587614" y="2032205"/>
            <a:ext cx="4788309" cy="1136852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đểm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xích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2393B7-B917-46F0-8DC2-A09F718C25D9}"/>
              </a:ext>
            </a:extLst>
          </p:cNvPr>
          <p:cNvSpPr/>
          <p:nvPr/>
        </p:nvSpPr>
        <p:spPr>
          <a:xfrm>
            <a:off x="6587614" y="3785419"/>
            <a:ext cx="4788308" cy="104222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địa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nằm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tuyến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3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0.46068 -0.0099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4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73D820-8687-410B-BEFE-895DCBA7EF9E}"/>
              </a:ext>
            </a:extLst>
          </p:cNvPr>
          <p:cNvSpPr/>
          <p:nvPr/>
        </p:nvSpPr>
        <p:spPr>
          <a:xfrm>
            <a:off x="953728" y="412954"/>
            <a:ext cx="10747941" cy="1002890"/>
          </a:xfrm>
          <a:prstGeom prst="roundRect">
            <a:avLst/>
          </a:prstGeom>
          <a:solidFill>
            <a:srgbClr val="FFFFE5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Câu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7: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Tọa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độ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địa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lí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của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một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điểm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là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DED3DA-031C-436C-9A9C-1BCF29EB6AB5}"/>
              </a:ext>
            </a:extLst>
          </p:cNvPr>
          <p:cNvSpPr/>
          <p:nvPr/>
        </p:nvSpPr>
        <p:spPr>
          <a:xfrm>
            <a:off x="1071716" y="2012540"/>
            <a:ext cx="4866967" cy="1136852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386339-F40F-4388-87D4-A6A6F1FA2EB7}"/>
              </a:ext>
            </a:extLst>
          </p:cNvPr>
          <p:cNvSpPr/>
          <p:nvPr/>
        </p:nvSpPr>
        <p:spPr>
          <a:xfrm>
            <a:off x="1071714" y="3785420"/>
            <a:ext cx="4866969" cy="1042219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Vĩ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1F5BA-BDD0-4655-8043-577C445D6CB9}"/>
              </a:ext>
            </a:extLst>
          </p:cNvPr>
          <p:cNvSpPr/>
          <p:nvPr/>
        </p:nvSpPr>
        <p:spPr>
          <a:xfrm>
            <a:off x="6481596" y="3785420"/>
            <a:ext cx="4788309" cy="1136852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vĩ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2393B7-B917-46F0-8DC2-A09F718C25D9}"/>
              </a:ext>
            </a:extLst>
          </p:cNvPr>
          <p:cNvSpPr/>
          <p:nvPr/>
        </p:nvSpPr>
        <p:spPr>
          <a:xfrm>
            <a:off x="6481596" y="2075966"/>
            <a:ext cx="4788308" cy="104222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Vĩ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vĩ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tuyến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gốc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0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0.46068 -0.0099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4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73D820-8687-410B-BEFE-895DCBA7EF9E}"/>
              </a:ext>
            </a:extLst>
          </p:cNvPr>
          <p:cNvSpPr/>
          <p:nvPr/>
        </p:nvSpPr>
        <p:spPr>
          <a:xfrm>
            <a:off x="953728" y="412954"/>
            <a:ext cx="10747941" cy="1002890"/>
          </a:xfrm>
          <a:prstGeom prst="roundRect">
            <a:avLst/>
          </a:prstGeom>
          <a:solidFill>
            <a:srgbClr val="FFFFE5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DED3DA-031C-436C-9A9C-1BCF29EB6AB5}"/>
              </a:ext>
            </a:extLst>
          </p:cNvPr>
          <p:cNvSpPr/>
          <p:nvPr/>
        </p:nvSpPr>
        <p:spPr>
          <a:xfrm>
            <a:off x="1071716" y="2012540"/>
            <a:ext cx="4866967" cy="1136852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Nam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386339-F40F-4388-87D4-A6A6F1FA2EB7}"/>
              </a:ext>
            </a:extLst>
          </p:cNvPr>
          <p:cNvSpPr/>
          <p:nvPr/>
        </p:nvSpPr>
        <p:spPr>
          <a:xfrm>
            <a:off x="6481596" y="3931194"/>
            <a:ext cx="4866969" cy="1042219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Nam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1F5BA-BDD0-4655-8043-577C445D6CB9}"/>
              </a:ext>
            </a:extLst>
          </p:cNvPr>
          <p:cNvSpPr/>
          <p:nvPr/>
        </p:nvSpPr>
        <p:spPr>
          <a:xfrm>
            <a:off x="1150374" y="3883877"/>
            <a:ext cx="4788309" cy="1136852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2393B7-B917-46F0-8DC2-A09F718C25D9}"/>
              </a:ext>
            </a:extLst>
          </p:cNvPr>
          <p:cNvSpPr/>
          <p:nvPr/>
        </p:nvSpPr>
        <p:spPr>
          <a:xfrm>
            <a:off x="6481596" y="2075966"/>
            <a:ext cx="4788308" cy="104222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600" noProof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1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0.46068 -0.0099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4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2067</Words>
  <Application>Microsoft Office PowerPoint</Application>
  <PresentationFormat>Widescreen</PresentationFormat>
  <Paragraphs>255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等线</vt:lpstr>
      <vt:lpstr>Arial</vt:lpstr>
      <vt:lpstr>Calibri</vt:lpstr>
      <vt:lpstr>Calibri Light</vt:lpstr>
      <vt:lpstr>Cambria</vt:lpstr>
      <vt:lpstr>ITC Avant Garde Std Bk</vt:lpstr>
      <vt:lpstr>Nunito SemiBold</vt:lpstr>
      <vt:lpstr>Open Sans</vt:lpstr>
      <vt:lpstr>Times New Roman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NGAN</dc:creator>
  <cp:lastModifiedBy>NGAN</cp:lastModifiedBy>
  <cp:revision>21</cp:revision>
  <dcterms:created xsi:type="dcterms:W3CDTF">2021-12-16T23:38:33Z</dcterms:created>
  <dcterms:modified xsi:type="dcterms:W3CDTF">2022-01-04T06:14:32Z</dcterms:modified>
</cp:coreProperties>
</file>